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  <p:sldMasterId id="2147483662" r:id="rId4"/>
  </p:sldMasterIdLst>
  <p:notesMasterIdLst>
    <p:notesMasterId r:id="rId31"/>
  </p:notesMasterIdLst>
  <p:sldIdLst>
    <p:sldId id="256" r:id="rId5"/>
    <p:sldId id="9046" r:id="rId6"/>
    <p:sldId id="9125" r:id="rId7"/>
    <p:sldId id="9050" r:id="rId8"/>
    <p:sldId id="9121" r:id="rId9"/>
    <p:sldId id="9051" r:id="rId10"/>
    <p:sldId id="9070" r:id="rId11"/>
    <p:sldId id="9122" r:id="rId12"/>
    <p:sldId id="9072" r:id="rId13"/>
    <p:sldId id="2098" r:id="rId14"/>
    <p:sldId id="9065" r:id="rId15"/>
    <p:sldId id="9067" r:id="rId16"/>
    <p:sldId id="9068" r:id="rId17"/>
    <p:sldId id="9071" r:id="rId18"/>
    <p:sldId id="9069" r:id="rId19"/>
    <p:sldId id="9066" r:id="rId20"/>
    <p:sldId id="9064" r:id="rId21"/>
    <p:sldId id="9062" r:id="rId22"/>
    <p:sldId id="9059" r:id="rId23"/>
    <p:sldId id="9117" r:id="rId24"/>
    <p:sldId id="9124" r:id="rId25"/>
    <p:sldId id="265" r:id="rId26"/>
    <p:sldId id="9055" r:id="rId27"/>
    <p:sldId id="9120" r:id="rId28"/>
    <p:sldId id="282" r:id="rId29"/>
    <p:sldId id="904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06" userDrawn="1">
          <p15:clr>
            <a:srgbClr val="A4A3A4"/>
          </p15:clr>
        </p15:guide>
        <p15:guide id="4" orient="horz" pos="240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5EB10F-4D96-4F67-8529-9F1759871210}" name="Mary Ellen Schaafsma" initials="MS" userId="3bddd887cb9a0dd8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een Young" initials="MY" lastIdx="10" clrIdx="0">
    <p:extLst>
      <p:ext uri="{19B8F6BF-5375-455C-9EA6-DF929625EA0E}">
        <p15:presenceInfo xmlns:p15="http://schemas.microsoft.com/office/powerpoint/2012/main" userId="S-1-5-21-3242212986-1861980869-1005733533-49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62"/>
    <a:srgbClr val="000000"/>
    <a:srgbClr val="656565"/>
    <a:srgbClr val="7030A0"/>
    <a:srgbClr val="FF0306"/>
    <a:srgbClr val="F12F23"/>
    <a:srgbClr val="D7D9D6"/>
    <a:srgbClr val="DA291C"/>
    <a:srgbClr val="001531"/>
    <a:srgbClr val="9FAE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0" autoAdjust="0"/>
    <p:restoredTop sz="89969" autoAdjust="0"/>
  </p:normalViewPr>
  <p:slideViewPr>
    <p:cSldViewPr snapToGrid="0">
      <p:cViewPr varScale="1">
        <p:scale>
          <a:sx n="99" d="100"/>
          <a:sy n="99" d="100"/>
        </p:scale>
        <p:origin x="992" y="184"/>
      </p:cViewPr>
      <p:guideLst>
        <p:guide pos="506"/>
        <p:guide orient="horz" pos="2409"/>
      </p:guideLst>
    </p:cSldViewPr>
  </p:slideViewPr>
  <p:outlineViewPr>
    <p:cViewPr>
      <p:scale>
        <a:sx n="33" d="100"/>
        <a:sy n="33" d="100"/>
      </p:scale>
      <p:origin x="0" y="-168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85862-A894-E14B-804E-2F0FE2B7270C}" type="datetimeFigureOut">
              <a:rPr lang="en-CA" smtClean="0"/>
              <a:t>2026-07-09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5FD46-D772-FE44-81CD-109B1A92F6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536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5FD46-D772-FE44-81CD-109B1A92F625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0689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3E3-29ED-4AB6-A986-45734D9598F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3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3A219-873D-38A6-DC98-96613C3A3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04ADDC-5405-563B-E045-61061BF790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CF39C5-FE00-E025-7846-EA39CEADC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45099-CC3A-C8AE-6E77-2291CC91F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3E3-29ED-4AB6-A986-45734D9598F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8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Leader: there are other related initiatives around the globe that we will connect into as well (list some) – and we want to bring our thought leadership, actions and outcomes to the rest of the world to influence Purpose everywhere. </a:t>
            </a:r>
          </a:p>
          <a:p>
            <a:endParaRPr lang="en-CA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We have chosen that number because we believe 25% will create a tipping point beyond which it will be normal for Canadian businesses to have a societal purpose as their reason for being—and will be unlocking all their assets for social good, putting Canadian society on a sustainable path.</a:t>
            </a:r>
          </a:p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F5FD46-D772-FE44-81CD-109B1A92F62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912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F5FD46-D772-FE44-81CD-109B1A92F62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706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A383E3-29ED-4AB6-A986-45734D9598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2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052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5FD46-D772-FE44-81CD-109B1A92F625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2921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5FD46-D772-FE44-81CD-109B1A92F62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4033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CB30BA-6EA9-4ED7-BC4B-70ACBF5B6FA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807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CB30BA-6EA9-4ED7-BC4B-70ACBF5B6FA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51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2276A-E5B6-AF07-5AD8-7047CEA56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7600" y="1983074"/>
            <a:ext cx="9325080" cy="2187290"/>
          </a:xfrm>
        </p:spPr>
        <p:txBody>
          <a:bodyPr anchor="b">
            <a:normAutofit/>
          </a:bodyPr>
          <a:lstStyle>
            <a:lvl1pPr algn="l">
              <a:defRPr sz="5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EE079-ABD2-20A8-8015-7056B1CAF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600" y="4312284"/>
            <a:ext cx="5195040" cy="1788477"/>
          </a:xfrm>
          <a:effectLst>
            <a:outerShdw blurRad="63500" sx="102000" sy="102000" algn="ctr" rotWithShape="0">
              <a:prstClr val="black">
                <a:alpha val="0"/>
              </a:prstClr>
            </a:outerShdw>
          </a:effectLst>
        </p:spPr>
        <p:txBody>
          <a:bodyPr/>
          <a:lstStyle>
            <a:lvl1pPr marL="0" indent="0" algn="l">
              <a:buNone/>
              <a:defRPr sz="2400">
                <a:solidFill>
                  <a:srgbClr val="9FAEE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06DBB6E-76C6-165D-1CA5-5F6C75102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05956B5-CA3B-BABB-36D3-41C006CD1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D0F04A8-9315-CA40-B98A-DFD068CF6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31487E-F47C-4FCE-BF2E-16FC82F302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369" r="5165" b="8262"/>
          <a:stretch/>
        </p:blipFill>
        <p:spPr>
          <a:xfrm>
            <a:off x="0" y="414690"/>
            <a:ext cx="1916079" cy="1426464"/>
          </a:xfrm>
          <a:prstGeom prst="rect">
            <a:avLst/>
          </a:prstGeom>
          <a:solidFill>
            <a:srgbClr val="001E62"/>
          </a:solidFill>
        </p:spPr>
      </p:pic>
    </p:spTree>
    <p:extLst>
      <p:ext uri="{BB962C8B-B14F-4D97-AF65-F5344CB8AC3E}">
        <p14:creationId xmlns:p14="http://schemas.microsoft.com/office/powerpoint/2010/main" val="1149671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B">
    <p:bg>
      <p:bgPr>
        <a:solidFill>
          <a:srgbClr val="001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5F438B1F-CD69-77C6-6B78-5149EBD2B0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9735" y="150060"/>
            <a:ext cx="1811921" cy="1318696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C21B17-484F-1CF3-77C1-2CA60F448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38" y="1947134"/>
            <a:ext cx="8441242" cy="2615342"/>
          </a:xfrm>
        </p:spPr>
        <p:txBody>
          <a:bodyPr anchor="b">
            <a:normAutofit/>
          </a:bodyPr>
          <a:lstStyle>
            <a:lvl1pPr>
              <a:defRPr sz="56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5B4F68E5-A598-4E17-C915-E7AFE3B99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1B98BCD-FCD9-EF3E-39CB-EC04A103A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8D621A-05E4-1B9D-E9DD-E732D3B824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661E093-1F7D-536C-F6AC-455D18D7C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238" y="4715691"/>
            <a:ext cx="8441242" cy="1373959"/>
          </a:xfrm>
        </p:spPr>
        <p:txBody>
          <a:bodyPr/>
          <a:lstStyle>
            <a:lvl1pPr marL="0" indent="0">
              <a:buNone/>
              <a:defRPr sz="2400" b="1" i="0" baseline="0">
                <a:solidFill>
                  <a:srgbClr val="DA291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655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B4A8-DD85-BED7-839D-48AABD76E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C6E36-7B12-47DE-04DE-778542EF2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E1B5B5EB-6C9A-1CAC-895F-1E40FDDC55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873E2EE-8660-D4FC-8247-98535AFCA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D7E73BB-42A9-EF43-DBF7-F939258FD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084F108-A1C3-9255-32AC-F5292D426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3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P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2A68771B-8DB0-A8FC-3A19-4995F02B06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14"/>
          <a:stretch/>
        </p:blipFill>
        <p:spPr>
          <a:xfrm>
            <a:off x="10531737" y="0"/>
            <a:ext cx="1681780" cy="68902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C21B17-484F-1CF3-77C1-2CA60F448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38" y="1947134"/>
            <a:ext cx="8441242" cy="2615342"/>
          </a:xfrm>
        </p:spPr>
        <p:txBody>
          <a:bodyPr anchor="b"/>
          <a:lstStyle>
            <a:lvl1pPr>
              <a:defRPr sz="6000">
                <a:solidFill>
                  <a:srgbClr val="001E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3058C-7320-6256-FAB5-F9A9232A8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238" y="4715691"/>
            <a:ext cx="8441242" cy="1373959"/>
          </a:xfrm>
        </p:spPr>
        <p:txBody>
          <a:bodyPr/>
          <a:lstStyle>
            <a:lvl1pPr marL="0" indent="0">
              <a:buNone/>
              <a:defRPr sz="2400" b="1" i="0" baseline="0">
                <a:solidFill>
                  <a:srgbClr val="DA291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ED0AF198-CD1D-356C-EBD9-C4EC60A398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639" y="273218"/>
            <a:ext cx="1585461" cy="1200045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18D3FA5-22A0-1985-D5C7-1564DD11EF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3545E69-C427-968E-07DF-5BC5B9A44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06305BA-CD5C-87A2-85B7-5EB10C5AD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9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B4A8-DD85-BED7-839D-48AABD76E2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599" y="365125"/>
            <a:ext cx="9516573" cy="1281113"/>
          </a:xfrm>
        </p:spPr>
        <p:txBody>
          <a:bodyPr/>
          <a:lstStyle>
            <a:lvl1pPr>
              <a:defRPr>
                <a:solidFill>
                  <a:srgbClr val="001E62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 err="1"/>
              <a:t>slknfslkfn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C6E36-7B12-47DE-04DE-778542EF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25625"/>
            <a:ext cx="951657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873E2EE-8660-D4FC-8247-98535AFCA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D7E73BB-42A9-EF43-DBF7-F939258FD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084F108-A1C3-9255-32AC-F5292D426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A7B42C24-A7B5-1681-52D4-798D72E4EA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14"/>
          <a:stretch/>
        </p:blipFill>
        <p:spPr>
          <a:xfrm>
            <a:off x="10531737" y="0"/>
            <a:ext cx="1681780" cy="689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3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CB94-62DE-DE34-E96E-951EB204B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DF076-5F80-50EE-FF74-66F72F776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6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819564-22CC-22CB-462A-A303F8AC0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27640126-20E5-9188-480C-8BF0F78588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1CBD82B-C375-A962-840F-147E2C514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09B7552-2D8A-7F5C-FF0D-43F67AF5E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194145F-D641-1496-4747-51B1208A48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02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90948-2B58-1581-CDBD-FA85AA438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94EB1-F0E7-57CE-8D7A-DA1169924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6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F1326-14F9-1AE8-1BC3-89C3A7B97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76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6EE55-5F4C-F7EE-FE11-937768078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EFC088-2839-80F4-24DC-109477790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527ADE3-3F23-54CE-64B6-DA63A47AB6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1EDA958-CF81-FA24-0356-EFBDD0541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A538957-DFDD-A86C-BDC5-AFD5EF81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AC0CDE1-F219-ED31-B6EA-89FB17408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2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DC52-819F-00C7-570B-B5F660838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267F388-03CB-DE46-6523-1BAB1F9FB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C87E797-954D-3EC7-979C-A79368E0B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A8914AF-C417-8B2C-C3A0-AF00D479C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1055DF-5E4C-A50F-4CBA-B91D3B1B5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267F388-03CB-DE46-6523-1BAB1F9FB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C87E797-954D-3EC7-979C-A79368E0B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A8914AF-C417-8B2C-C3A0-AF00D479C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1055DF-5E4C-A50F-4CBA-B91D3B1B5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7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BF50DC3-D52F-77A5-BC27-D25B1197D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21073C-0553-E09F-B0BB-1DB901F21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1CFFFF-624F-B11F-81C7-D6D721074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4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/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609600" y="1783080"/>
            <a:ext cx="10972800" cy="417880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12648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3400"/>
              </a:lnSpc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061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21AF584-B9C2-418B-AC31-C574FAA9F0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32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2276A-E5B6-AF07-5AD8-7047CEA56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7600" y="1983074"/>
            <a:ext cx="9325080" cy="2187290"/>
          </a:xfrm>
        </p:spPr>
        <p:txBody>
          <a:bodyPr anchor="b">
            <a:normAutofit/>
          </a:bodyPr>
          <a:lstStyle>
            <a:lvl1pPr algn="l">
              <a:defRPr sz="5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EE079-ABD2-20A8-8015-7056B1CAF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600" y="4312284"/>
            <a:ext cx="5195040" cy="17884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0"/>
              </a:prstClr>
            </a:outerShdw>
          </a:effectLst>
        </p:spPr>
        <p:txBody>
          <a:bodyPr/>
          <a:lstStyle>
            <a:lvl1pPr marL="0" indent="0" algn="l">
              <a:buNone/>
              <a:defRPr sz="2400">
                <a:solidFill>
                  <a:srgbClr val="9FAEE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06DBB6E-76C6-165D-1CA5-5F6C75102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05956B5-CA3B-BABB-36D3-41C006CD1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D0F04A8-9315-CA40-B98A-DFD068CF6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31487E-F47C-4FCE-BF2E-16FC82F302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369" r="5165" b="8262"/>
          <a:stretch/>
        </p:blipFill>
        <p:spPr>
          <a:xfrm>
            <a:off x="0" y="414690"/>
            <a:ext cx="1916079" cy="1426464"/>
          </a:xfrm>
          <a:prstGeom prst="rect">
            <a:avLst/>
          </a:prstGeom>
          <a:solidFill>
            <a:srgbClr val="001E62"/>
          </a:solidFill>
        </p:spPr>
      </p:pic>
    </p:spTree>
    <p:extLst>
      <p:ext uri="{BB962C8B-B14F-4D97-AF65-F5344CB8AC3E}">
        <p14:creationId xmlns:p14="http://schemas.microsoft.com/office/powerpoint/2010/main" val="1186095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B">
    <p:bg>
      <p:bgPr>
        <a:solidFill>
          <a:srgbClr val="001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5F438B1F-CD69-77C6-6B78-5149EBD2B0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9735" y="150060"/>
            <a:ext cx="1811921" cy="1318696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C21B17-484F-1CF3-77C1-2CA60F448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38" y="1947134"/>
            <a:ext cx="8441242" cy="2615342"/>
          </a:xfrm>
        </p:spPr>
        <p:txBody>
          <a:bodyPr anchor="b">
            <a:normAutofit/>
          </a:bodyPr>
          <a:lstStyle>
            <a:lvl1pPr>
              <a:defRPr sz="56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5B4F68E5-A598-4E17-C915-E7AFE3B99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1B98BCD-FCD9-EF3E-39CB-EC04A103A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8D621A-05E4-1B9D-E9DD-E732D3B824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661E093-1F7D-536C-F6AC-455D18D7C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238" y="4715691"/>
            <a:ext cx="8441242" cy="1373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DA291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698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B4A8-DD85-BED7-839D-48AABD76E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C6E36-7B12-47DE-04DE-778542EF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25625"/>
            <a:ext cx="10515600" cy="4351338"/>
          </a:xfrm>
          <a:prstGeom prst="rect">
            <a:avLst/>
          </a:prstGeom>
        </p:spPr>
        <p:txBody>
          <a:bodyPr/>
          <a:lstStyle>
            <a:lvl5pPr>
              <a:defRPr sz="1800">
                <a:solidFill>
                  <a:srgbClr val="DA291C"/>
                </a:solidFill>
                <a:latin typeface="+mn-lt"/>
              </a:defRPr>
            </a:lvl5pPr>
            <a:lvl6pPr marL="357188" indent="-179388">
              <a:tabLst/>
              <a:defRPr sz="1800"/>
            </a:lvl6pPr>
            <a:lvl7pPr marL="490538" indent="-177800">
              <a:tabLst/>
              <a:defRPr sz="1800">
                <a:solidFill>
                  <a:srgbClr val="9FAEE5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E1B5B5EB-6C9A-1CAC-895F-1E40FDDC55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873E2EE-8660-D4FC-8247-98535AFCA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D7E73BB-42A9-EF43-DBF7-F939258FD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084F108-A1C3-9255-32AC-F5292D426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45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P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2A68771B-8DB0-A8FC-3A19-4995F02B06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14"/>
          <a:stretch/>
        </p:blipFill>
        <p:spPr>
          <a:xfrm>
            <a:off x="10531737" y="0"/>
            <a:ext cx="1681780" cy="68902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C21B17-484F-1CF3-77C1-2CA60F448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38" y="1947134"/>
            <a:ext cx="8441242" cy="2615342"/>
          </a:xfrm>
        </p:spPr>
        <p:txBody>
          <a:bodyPr anchor="b"/>
          <a:lstStyle>
            <a:lvl1pPr>
              <a:defRPr sz="6000">
                <a:solidFill>
                  <a:srgbClr val="001E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3058C-7320-6256-FAB5-F9A9232A8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238" y="4715691"/>
            <a:ext cx="8441242" cy="1373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rgbClr val="DA291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ED0AF198-CD1D-356C-EBD9-C4EC60A398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639" y="273218"/>
            <a:ext cx="1585461" cy="1200045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18D3FA5-22A0-1985-D5C7-1564DD11EF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3545E69-C427-968E-07DF-5BC5B9A44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06305BA-CD5C-87A2-85B7-5EB10C5AD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63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B4A8-DD85-BED7-839D-48AABD76E2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599" y="365125"/>
            <a:ext cx="9516573" cy="1281113"/>
          </a:xfrm>
        </p:spPr>
        <p:txBody>
          <a:bodyPr/>
          <a:lstStyle>
            <a:lvl1pPr>
              <a:defRPr>
                <a:solidFill>
                  <a:srgbClr val="001E6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2nd line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873E2EE-8660-D4FC-8247-98535AFCA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D7E73BB-42A9-EF43-DBF7-F939258FD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084F108-A1C3-9255-32AC-F5292D426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A7B42C24-A7B5-1681-52D4-798D72E4EA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14"/>
          <a:stretch/>
        </p:blipFill>
        <p:spPr>
          <a:xfrm>
            <a:off x="10531737" y="0"/>
            <a:ext cx="1681780" cy="689027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D472107-D684-571A-5549-03AD3FDF9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25625"/>
            <a:ext cx="9516572" cy="4351338"/>
          </a:xfrm>
          <a:prstGeom prst="rect">
            <a:avLst/>
          </a:prstGeom>
        </p:spPr>
        <p:txBody>
          <a:bodyPr/>
          <a:lstStyle>
            <a:lvl5pPr>
              <a:defRPr sz="1800">
                <a:solidFill>
                  <a:srgbClr val="DA291C"/>
                </a:solidFill>
                <a:latin typeface="+mn-lt"/>
              </a:defRPr>
            </a:lvl5pPr>
            <a:lvl6pPr marL="357188" indent="-179388">
              <a:tabLst/>
              <a:defRPr sz="1800"/>
            </a:lvl6pPr>
            <a:lvl7pPr marL="490538" indent="-177800">
              <a:tabLst/>
              <a:defRPr sz="1800">
                <a:solidFill>
                  <a:srgbClr val="9FAEE5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</p:spTree>
    <p:extLst>
      <p:ext uri="{BB962C8B-B14F-4D97-AF65-F5344CB8AC3E}">
        <p14:creationId xmlns:p14="http://schemas.microsoft.com/office/powerpoint/2010/main" val="3308316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CB94-62DE-DE34-E96E-951EB204B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27640126-20E5-9188-480C-8BF0F78588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1CBD82B-C375-A962-840F-147E2C514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09B7552-2D8A-7F5C-FF0D-43F67AF5E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194145F-D641-1496-4747-51B1208A48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2E7071-90AC-993D-DA60-0DB9FFD07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25625"/>
            <a:ext cx="5181600" cy="4351338"/>
          </a:xfrm>
          <a:prstGeom prst="rect">
            <a:avLst/>
          </a:prstGeom>
        </p:spPr>
        <p:txBody>
          <a:bodyPr/>
          <a:lstStyle>
            <a:lvl5pPr>
              <a:defRPr sz="1800">
                <a:solidFill>
                  <a:srgbClr val="DA291C"/>
                </a:solidFill>
                <a:latin typeface="+mn-lt"/>
              </a:defRPr>
            </a:lvl5pPr>
            <a:lvl6pPr marL="357188" indent="-179388">
              <a:tabLst/>
              <a:defRPr sz="1800"/>
            </a:lvl6pPr>
            <a:lvl7pPr marL="490538" indent="-177800">
              <a:tabLst/>
              <a:defRPr sz="1800">
                <a:solidFill>
                  <a:srgbClr val="9FAEE5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AAC0889-332E-7E41-ABD6-E5519D5457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11248" y="1825625"/>
            <a:ext cx="5181600" cy="4351338"/>
          </a:xfrm>
          <a:prstGeom prst="rect">
            <a:avLst/>
          </a:prstGeom>
        </p:spPr>
        <p:txBody>
          <a:bodyPr/>
          <a:lstStyle>
            <a:lvl5pPr>
              <a:defRPr sz="1800">
                <a:solidFill>
                  <a:srgbClr val="DA291C"/>
                </a:solidFill>
                <a:latin typeface="+mn-lt"/>
              </a:defRPr>
            </a:lvl5pPr>
            <a:lvl6pPr marL="357188" indent="-179388">
              <a:tabLst/>
              <a:defRPr sz="1800"/>
            </a:lvl6pPr>
            <a:lvl7pPr marL="490538" indent="-177800">
              <a:tabLst/>
              <a:defRPr sz="1800">
                <a:solidFill>
                  <a:srgbClr val="9FAEE5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</p:spTree>
    <p:extLst>
      <p:ext uri="{BB962C8B-B14F-4D97-AF65-F5344CB8AC3E}">
        <p14:creationId xmlns:p14="http://schemas.microsoft.com/office/powerpoint/2010/main" val="42372788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90948-2B58-1581-CDBD-FA85AA438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94EB1-F0E7-57CE-8D7A-DA1169924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600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6EE55-5F4C-F7EE-FE11-937768078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8412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527ADE3-3F23-54CE-64B6-DA63A47AB6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1EDA958-CF81-FA24-0356-EFBDD0541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A538957-DFDD-A86C-BDC5-AFD5EF81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AC0CDE1-F219-ED31-B6EA-89FB17408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1B201F0-67FD-40D5-3693-18E418753DE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87600" y="2506662"/>
            <a:ext cx="5181600" cy="3562444"/>
          </a:xfrm>
          <a:prstGeom prst="rect">
            <a:avLst/>
          </a:prstGeom>
        </p:spPr>
        <p:txBody>
          <a:bodyPr/>
          <a:lstStyle>
            <a:lvl5pPr>
              <a:defRPr sz="1800">
                <a:solidFill>
                  <a:srgbClr val="DA291C"/>
                </a:solidFill>
                <a:latin typeface="+mn-lt"/>
              </a:defRPr>
            </a:lvl5pPr>
            <a:lvl6pPr marL="357188" indent="-179388">
              <a:tabLst/>
              <a:defRPr sz="1800"/>
            </a:lvl6pPr>
            <a:lvl7pPr marL="490538" indent="-177800">
              <a:tabLst/>
              <a:defRPr sz="1800">
                <a:solidFill>
                  <a:srgbClr val="9FAEE5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61E88C5-9A9C-972F-9DC1-1E8AF5D612F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02283" y="2506662"/>
            <a:ext cx="5181600" cy="3562444"/>
          </a:xfrm>
          <a:prstGeom prst="rect">
            <a:avLst/>
          </a:prstGeom>
        </p:spPr>
        <p:txBody>
          <a:bodyPr/>
          <a:lstStyle>
            <a:lvl5pPr>
              <a:defRPr sz="1800">
                <a:solidFill>
                  <a:srgbClr val="DA291C"/>
                </a:solidFill>
                <a:latin typeface="+mn-lt"/>
              </a:defRPr>
            </a:lvl5pPr>
            <a:lvl6pPr marL="357188" indent="-179388">
              <a:tabLst/>
              <a:defRPr sz="1800"/>
            </a:lvl6pPr>
            <a:lvl7pPr marL="490538" indent="-177800">
              <a:tabLst/>
              <a:defRPr sz="1800">
                <a:solidFill>
                  <a:srgbClr val="9FAEE5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</p:spTree>
    <p:extLst>
      <p:ext uri="{BB962C8B-B14F-4D97-AF65-F5344CB8AC3E}">
        <p14:creationId xmlns:p14="http://schemas.microsoft.com/office/powerpoint/2010/main" val="3123750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DC52-819F-00C7-570B-B5F660838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267F388-03CB-DE46-6523-1BAB1F9FB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C87E797-954D-3EC7-979C-A79368E0B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A8914AF-C417-8B2C-C3A0-AF00D479C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1055DF-5E4C-A50F-4CBA-B91D3B1B5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0A334-5507-5809-B732-0089B0752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25625"/>
            <a:ext cx="10515600" cy="4351338"/>
          </a:xfrm>
          <a:prstGeom prst="rect">
            <a:avLst/>
          </a:prstGeom>
        </p:spPr>
        <p:txBody>
          <a:bodyPr/>
          <a:lstStyle>
            <a:lvl5pPr>
              <a:defRPr sz="1800">
                <a:solidFill>
                  <a:srgbClr val="DA291C"/>
                </a:solidFill>
                <a:latin typeface="+mn-lt"/>
              </a:defRPr>
            </a:lvl5pPr>
            <a:lvl6pPr marL="357188" indent="-179388">
              <a:tabLst/>
              <a:defRPr sz="1800"/>
            </a:lvl6pPr>
            <a:lvl7pPr marL="490538" indent="-177800">
              <a:tabLst/>
              <a:defRPr sz="1800">
                <a:solidFill>
                  <a:srgbClr val="9FAEE5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</p:spTree>
    <p:extLst>
      <p:ext uri="{BB962C8B-B14F-4D97-AF65-F5344CB8AC3E}">
        <p14:creationId xmlns:p14="http://schemas.microsoft.com/office/powerpoint/2010/main" val="1804333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267F388-03CB-DE46-6523-1BAB1F9FBA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400" y="230188"/>
            <a:ext cx="1585461" cy="120004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C87E797-954D-3EC7-979C-A79368E0B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A8914AF-C417-8B2C-C3A0-AF00D479C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1055DF-5E4C-A50F-4CBA-B91D3B1B5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39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BF50DC3-D52F-77A5-BC27-D25B1197D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21073C-0553-E09F-B0BB-1DB901F21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1CFFFF-624F-B11F-81C7-D6D721074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02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/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7600" y="457200"/>
            <a:ext cx="10972800" cy="612648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3400"/>
              </a:lnSpc>
              <a:defRPr sz="3000" b="1">
                <a:solidFill>
                  <a:srgbClr val="9FAEE5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65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5606A5-9FC1-801D-D469-AF1B9CC4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8737600" cy="94297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370A8-BA8F-7DF7-57D1-95152E29F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6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B03CAD2-D32C-2969-77F4-BC8511D1D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36B8468-38DB-D3DA-2B9B-97CF5111E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46912A5-4517-B1CB-585C-838EFCED1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1" r:id="rId4"/>
    <p:sldLayoutId id="2147483657" r:id="rId5"/>
    <p:sldLayoutId id="2147483652" r:id="rId6"/>
    <p:sldLayoutId id="2147483653" r:id="rId7"/>
    <p:sldLayoutId id="2147483654" r:id="rId8"/>
    <p:sldLayoutId id="2147483658" r:id="rId9"/>
    <p:sldLayoutId id="2147483655" r:id="rId10"/>
    <p:sldLayoutId id="2147483660" r:id="rId11"/>
    <p:sldLayoutId id="214748366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 baseline="0">
          <a:solidFill>
            <a:srgbClr val="5C88DA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2000" b="0" i="0" kern="1200" baseline="0">
          <a:solidFill>
            <a:srgbClr val="001E6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800"/>
        </a:spcBef>
        <a:spcAft>
          <a:spcPts val="300"/>
        </a:spcAft>
        <a:buFont typeface="Arial" panose="020B0604020202020204" pitchFamily="34" charset="0"/>
        <a:buNone/>
        <a:defRPr sz="2000" b="0" kern="1200">
          <a:solidFill>
            <a:srgbClr val="DA291C"/>
          </a:solidFill>
          <a:latin typeface="+mj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 cap="all" spc="100" baseline="0">
          <a:solidFill>
            <a:srgbClr val="001E6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rgbClr val="5C88DA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ct val="90000"/>
        </a:lnSpc>
        <a:spcBef>
          <a:spcPts val="500"/>
        </a:spcBef>
        <a:buClr>
          <a:srgbClr val="DA291C"/>
        </a:buClr>
        <a:buFont typeface="Arial" panose="020B0604020202020204" pitchFamily="34" charset="0"/>
        <a:buChar char="•"/>
        <a:defRPr sz="1600" kern="1200" baseline="0">
          <a:solidFill>
            <a:srgbClr val="001E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5606A5-9FC1-801D-D469-AF1B9CC4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8737600" cy="94297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370A8-BA8F-7DF7-57D1-95152E29F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6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B03CAD2-D32C-2969-77F4-BC8511D1D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8298" y="6356350"/>
            <a:ext cx="137788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9FAEE5"/>
                </a:solidFill>
              </a:defRPr>
            </a:lvl1pPr>
          </a:lstStyle>
          <a:p>
            <a:fld id="{AAFD7443-313A-444F-B945-05A74723D025}" type="datetimeFigureOut">
              <a:rPr lang="en-US" smtClean="0"/>
              <a:pPr/>
              <a:t>7/9/26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36B8468-38DB-D3DA-2B9B-97CF5111E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1713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46912A5-4517-B1CB-585C-838EFCED1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00" y="6356350"/>
            <a:ext cx="605172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9FAEE5"/>
                </a:solidFill>
              </a:defRPr>
            </a:lvl1pPr>
          </a:lstStyle>
          <a:p>
            <a:fld id="{0DB18870-352C-4C4A-93B3-BBAD8329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87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 baseline="0">
          <a:solidFill>
            <a:srgbClr val="5C88DA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2000" b="0" i="0" kern="1200" baseline="0">
          <a:solidFill>
            <a:srgbClr val="001E6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800"/>
        </a:spcBef>
        <a:spcAft>
          <a:spcPts val="300"/>
        </a:spcAft>
        <a:buFont typeface="Arial" panose="020B0604020202020204" pitchFamily="34" charset="0"/>
        <a:buNone/>
        <a:defRPr sz="2000" b="0" kern="1200">
          <a:solidFill>
            <a:srgbClr val="DA291C"/>
          </a:solidFill>
          <a:latin typeface="+mj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 cap="all" spc="100" baseline="0">
          <a:solidFill>
            <a:srgbClr val="001E6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rgbClr val="5C88DA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ct val="90000"/>
        </a:lnSpc>
        <a:spcBef>
          <a:spcPts val="500"/>
        </a:spcBef>
        <a:buClr>
          <a:srgbClr val="DA291C"/>
        </a:buClr>
        <a:buFont typeface="Arial" panose="020B0604020202020204" pitchFamily="34" charset="0"/>
        <a:buChar char="•"/>
        <a:defRPr sz="1800" kern="1200" baseline="0">
          <a:solidFill>
            <a:srgbClr val="F12F23"/>
          </a:solidFill>
          <a:latin typeface="+mn-lt"/>
          <a:ea typeface="+mn-ea"/>
          <a:cs typeface="Arial" panose="020B0604020202020204" pitchFamily="34" charset="0"/>
        </a:defRPr>
      </a:lvl5pPr>
      <a:lvl6pPr marL="357188" indent="-1793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490538" indent="-1873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rgbClr val="9FAEE5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073D-0B14-4F9C-C7BA-7FE7EC662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3999" y="3353081"/>
            <a:ext cx="9325080" cy="2187290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  <a:cs typeface="Arial"/>
              </a:rPr>
              <a:t>Introduction to Social Purpose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332A9-BA23-CC37-8A40-4210E7C6B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4000" y="5530395"/>
            <a:ext cx="5195040" cy="17884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 2026</a:t>
            </a:r>
          </a:p>
        </p:txBody>
      </p:sp>
    </p:spTree>
    <p:extLst>
      <p:ext uri="{BB962C8B-B14F-4D97-AF65-F5344CB8AC3E}">
        <p14:creationId xmlns:p14="http://schemas.microsoft.com/office/powerpoint/2010/main" val="2431852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C19E4-63C2-2FBF-863E-EE4932CEB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Copyright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2C506-647F-AE81-3719-6AA5F9517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55" y="1825625"/>
            <a:ext cx="9016494" cy="4351338"/>
          </a:xfrm>
        </p:spPr>
        <p:txBody>
          <a:bodyPr>
            <a:normAutofit/>
          </a:bodyPr>
          <a:lstStyle/>
          <a:p>
            <a:r>
              <a:rPr lang="en-GB" b="1" dirty="0"/>
              <a:t>We encourage you to use, share, and adapt this resource to advance the purpose economy. Please attribute the Canadian Purpose Economy Project. This work is licensed under the Creative Commons Attribution-</a:t>
            </a:r>
            <a:r>
              <a:rPr lang="en-GB" b="1" dirty="0" err="1"/>
              <a:t>NonCommercial</a:t>
            </a:r>
            <a:r>
              <a:rPr lang="en-GB" b="1" dirty="0"/>
              <a:t> 4.0 International (CC BY-NC 4.0) License.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4" name="Picture 3" descr="Creative Commons NonCommercial license - Wikipedia">
            <a:extLst>
              <a:ext uri="{FF2B5EF4-FFF2-40B4-BE49-F238E27FC236}">
                <a16:creationId xmlns:a16="http://schemas.microsoft.com/office/drawing/2014/main" id="{7767492D-2C9B-EC8F-C328-74C30CD8F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82" y="3315199"/>
            <a:ext cx="3920543" cy="137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77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BE1DD-2361-3B67-A92A-4CAB27DA7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1874F-3ED1-4BF0-86FD-63E4A995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+mn-lt"/>
              </a:rPr>
              <a:t>Definition of Social Purpose Business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C2BA2-BD12-4254-5EB9-080681908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55" y="1825625"/>
            <a:ext cx="10239804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social purpose business is a business whose reason for being is to create a better world. </a:t>
            </a:r>
          </a:p>
          <a:p>
            <a:r>
              <a:rPr lang="en-US" dirty="0">
                <a:solidFill>
                  <a:schemeClr val="tx1"/>
                </a:solidFill>
              </a:rPr>
              <a:t>Its purpose is to profitably solve the problems of people and planet without causing harm to either. </a:t>
            </a:r>
          </a:p>
          <a:p>
            <a:r>
              <a:rPr lang="en-US" dirty="0">
                <a:solidFill>
                  <a:schemeClr val="tx1"/>
                </a:solidFill>
              </a:rPr>
              <a:t>It is the company’s optimal, strategic contribution to the long-term well-being of all people and the planet.</a:t>
            </a:r>
          </a:p>
          <a:p>
            <a:pPr marL="114300" indent="0">
              <a:buNone/>
            </a:pPr>
            <a:endParaRPr lang="en-US" sz="19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1900" dirty="0">
              <a:solidFill>
                <a:schemeClr val="tx1"/>
              </a:solidFill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CA" kern="100" dirty="0">
                <a:solidFill>
                  <a:schemeClr val="tx1"/>
                </a:solidFill>
                <a:ea typeface="Aptos" panose="020B0004020202020204" pitchFamily="34" charset="0"/>
              </a:rPr>
              <a:t>Social Purpose</a:t>
            </a:r>
            <a:r>
              <a:rPr lang="en-CA" sz="2000" kern="100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 businesses unlock all their enterprise capabilities, talents, resources, </a:t>
            </a:r>
            <a:br>
              <a:rPr lang="en-CA" sz="2000" kern="100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</a:br>
            <a:r>
              <a:rPr lang="en-CA" sz="2000" kern="100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partnerships, and influence in pursuit of their purpose.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CA" sz="2000" kern="100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The social purpose acts as the company’s North Star, helping it steer and navigate through </a:t>
            </a:r>
            <a:br>
              <a:rPr lang="en-CA" sz="2000" kern="100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</a:br>
            <a:r>
              <a:rPr lang="en-CA" sz="2000" kern="100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turbulent times and mobilizing employees and stakeholders around it.</a:t>
            </a:r>
          </a:p>
          <a:p>
            <a:pPr marL="114300" indent="0">
              <a:buNone/>
            </a:pP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340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FC0E0-5071-2FE1-E878-EC98D2A0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Our Vision</a:t>
            </a:r>
            <a:endParaRPr lang="en-CA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441E7-5C01-9AF5-5965-4211AA718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7055" y="1539875"/>
            <a:ext cx="8787140" cy="48933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By 2030, 25% of Canadian businesses are adopting, disclosing, and authentically embedding a social purpose across their operations and relationships, and collaborating with others to achieve it. </a:t>
            </a:r>
            <a:br>
              <a:rPr lang="en-US" sz="4000" b="1" dirty="0">
                <a:solidFill>
                  <a:schemeClr val="tx1"/>
                </a:solidFill>
              </a:rPr>
            </a:br>
            <a:endParaRPr lang="en-US" sz="4000" b="1" dirty="0">
              <a:solidFill>
                <a:schemeClr val="tx1"/>
              </a:solidFill>
            </a:endParaRPr>
          </a:p>
          <a:p>
            <a:r>
              <a:rPr lang="en-US" sz="4000" b="1" dirty="0">
                <a:solidFill>
                  <a:schemeClr val="accent1"/>
                </a:solidFill>
              </a:rPr>
              <a:t>This will be the tipping point.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47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ED73E-C16A-216F-0DB7-FB1B97C2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+mn-lt"/>
              </a:rPr>
              <a:t>The problems we are solving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82901-52AC-DE58-11CA-C5594880A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25625"/>
            <a:ext cx="10208198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Our economic system rewards short-term financial profits over long-term societal well-being and reinforces the view that businesses exist to create profits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 pervasive belief that businesses act primarily in their own financial interests, eroding trust in business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Under-utilization of business capabilities to contribute to societal well-being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Business leaders lack practical guidance on defining and running social purpose businesses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15695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46F4BF-1681-ED43-F500-9ACA8402BF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35" r="11360"/>
          <a:stretch>
            <a:fillRect/>
          </a:stretch>
        </p:blipFill>
        <p:spPr>
          <a:xfrm>
            <a:off x="5860807" y="1458791"/>
            <a:ext cx="4936148" cy="50340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4E2964C-4E70-4CAA-DDCA-7BA8E06A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Arial"/>
              </a:rPr>
              <a:t>How? </a:t>
            </a:r>
            <a:r>
              <a:rPr lang="en-US" dirty="0">
                <a:latin typeface="+mn-lt"/>
                <a:cs typeface="Arial"/>
              </a:rPr>
              <a:t>Leverage Points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3CDA39-0A8F-FE9D-129D-168D7495D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25625"/>
            <a:ext cx="4598775" cy="4351338"/>
          </a:xfrm>
        </p:spPr>
        <p:txBody>
          <a:bodyPr vert="horz" lIns="91440" tIns="45720" rIns="91440" bIns="45720" numCol="1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cs typeface="Segoe UI" panose="020B0502040204020203" pitchFamily="34" charset="0"/>
              </a:rPr>
              <a:t>The following are key levers for accelerating the growth of a purpose economy.  </a:t>
            </a:r>
          </a:p>
          <a:p>
            <a:pPr>
              <a:lnSpc>
                <a:spcPct val="100000"/>
              </a:lnSpc>
            </a:pPr>
            <a:endParaRPr lang="en-US" sz="1100" dirty="0"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cs typeface="Segoe UI" panose="020B0502040204020203" pitchFamily="34" charset="0"/>
              </a:rPr>
              <a:t>For each of these levers we are establishing initiatives to create an enabling environment for social purpose business to start, transition, grow and thrive.​</a:t>
            </a:r>
          </a:p>
        </p:txBody>
      </p:sp>
    </p:spTree>
    <p:extLst>
      <p:ext uri="{BB962C8B-B14F-4D97-AF65-F5344CB8AC3E}">
        <p14:creationId xmlns:p14="http://schemas.microsoft.com/office/powerpoint/2010/main" val="2923801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0D7A-36CB-BF3D-C5CA-2C7443C1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+mn-lt"/>
              </a:rPr>
              <a:t>Towards a Purpose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4EBDA-F9D5-2EBB-F78F-44B0D87AE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854200"/>
            <a:ext cx="10515600" cy="4351338"/>
          </a:xfrm>
        </p:spPr>
        <p:txBody>
          <a:bodyPr/>
          <a:lstStyle/>
          <a:p>
            <a:r>
              <a:rPr lang="en-US" sz="4000" b="0" i="0" dirty="0">
                <a:solidFill>
                  <a:srgbClr val="001E62"/>
                </a:solidFill>
                <a:effectLst/>
              </a:rPr>
              <a:t>“A </a:t>
            </a:r>
            <a:r>
              <a:rPr lang="en-US" sz="4000" b="1" i="0" dirty="0">
                <a:solidFill>
                  <a:srgbClr val="001E62"/>
                </a:solidFill>
                <a:effectLst/>
              </a:rPr>
              <a:t>Purpose Economy </a:t>
            </a:r>
            <a:r>
              <a:rPr lang="en-US" sz="4000" b="0" i="0" dirty="0">
                <a:solidFill>
                  <a:srgbClr val="001E62"/>
                </a:solidFill>
                <a:effectLst/>
              </a:rPr>
              <a:t>is an economy powered by the pursuit of long-term well-being for all in which business and regulatory and financial systems foster an equitable, flourishing, resilient future.”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5088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6784-E505-838D-1093-A5B36DC60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+mn-lt"/>
              </a:rPr>
              <a:t>Influence on Frameworks and Standards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8FCB89E-070B-1E66-3F27-D90BD006AB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7600" y="1572889"/>
            <a:ext cx="108168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These ideas are increasingly reflected in </a:t>
            </a:r>
            <a:r>
              <a:rPr lang="en-US" altLang="en-US" sz="2400" dirty="0">
                <a:solidFill>
                  <a:schemeClr val="tx1"/>
                </a:solidFill>
              </a:rPr>
              <a:t>national and global frameworks and standards: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National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Directors College Chartered Director Program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solidFill>
                  <a:schemeClr val="tx1"/>
                </a:solidFill>
              </a:rPr>
              <a:t>Governance Professionals of Canada Chartered Governance Professional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International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 Corp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ISO 37011 (draft guidance on </a:t>
            </a:r>
            <a:r>
              <a:rPr lang="en-US" altLang="en-US" sz="2400" dirty="0">
                <a:solidFill>
                  <a:schemeClr val="tx1"/>
                </a:solidFill>
              </a:rPr>
              <a:t>p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urpose-driven </a:t>
            </a:r>
            <a:r>
              <a:rPr lang="en-US" altLang="en-US" sz="2400" dirty="0">
                <a:solidFill>
                  <a:schemeClr val="tx1"/>
                </a:solidFill>
              </a:rPr>
              <a:t>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rganizations)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CECP’s Integrated Long-Term Plan Framework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FCLT Global resources</a:t>
            </a:r>
          </a:p>
        </p:txBody>
      </p:sp>
    </p:spTree>
    <p:extLst>
      <p:ext uri="{BB962C8B-B14F-4D97-AF65-F5344CB8AC3E}">
        <p14:creationId xmlns:p14="http://schemas.microsoft.com/office/powerpoint/2010/main" val="181764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5BDFC-AAC3-6B7E-8E9B-8D6B3C0EA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+mn-lt"/>
              </a:rPr>
              <a:t>Social Purpose Business Ecosystem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4588-775E-D585-8B40-646BD72D7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599" y="1825625"/>
            <a:ext cx="2860270" cy="17679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800" dirty="0">
                <a:solidFill>
                  <a:schemeClr val="accent1"/>
                </a:solidFill>
              </a:rPr>
              <a:t>Financial Services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endParaRPr lang="en-CA" sz="3200" dirty="0"/>
          </a:p>
          <a:p>
            <a:r>
              <a:rPr lang="en-CA" sz="3200" dirty="0"/>
              <a:t> </a:t>
            </a:r>
          </a:p>
          <a:p>
            <a:r>
              <a:rPr lang="en-CA" sz="3200" dirty="0"/>
              <a:t>  </a:t>
            </a:r>
          </a:p>
          <a:p>
            <a:endParaRPr lang="en-CA" sz="32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806FA9-2254-84DF-4818-EEAE50EAD4AC}"/>
              </a:ext>
            </a:extLst>
          </p:cNvPr>
          <p:cNvCxnSpPr>
            <a:cxnSpLocks/>
          </p:cNvCxnSpPr>
          <p:nvPr/>
        </p:nvCxnSpPr>
        <p:spPr>
          <a:xfrm>
            <a:off x="3645169" y="1893651"/>
            <a:ext cx="0" cy="1535349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EE1504-A320-2C10-8E1B-0FD05C070171}"/>
              </a:ext>
            </a:extLst>
          </p:cNvPr>
          <p:cNvCxnSpPr>
            <a:cxnSpLocks/>
          </p:cNvCxnSpPr>
          <p:nvPr/>
        </p:nvCxnSpPr>
        <p:spPr>
          <a:xfrm>
            <a:off x="7176120" y="1893651"/>
            <a:ext cx="0" cy="1535349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4F961A56-5082-1F68-FED8-EF043EE794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6727" y="4572000"/>
            <a:ext cx="2365273" cy="2286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203C778-77C6-5D64-A161-76F8F2B07076}"/>
              </a:ext>
            </a:extLst>
          </p:cNvPr>
          <p:cNvSpPr txBox="1">
            <a:spLocks/>
          </p:cNvSpPr>
          <p:nvPr/>
        </p:nvSpPr>
        <p:spPr>
          <a:xfrm>
            <a:off x="3931859" y="1825625"/>
            <a:ext cx="3072439" cy="1767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Manufacturing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01E6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01E6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0F60E69-BCE0-B891-311C-2AF917E97A4B}"/>
              </a:ext>
            </a:extLst>
          </p:cNvPr>
          <p:cNvSpPr txBox="1">
            <a:spLocks/>
          </p:cNvSpPr>
          <p:nvPr/>
        </p:nvSpPr>
        <p:spPr>
          <a:xfrm>
            <a:off x="7454159" y="1825625"/>
            <a:ext cx="3500351" cy="1767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Software and Technology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01E6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6153C3E-6699-0759-6ACE-C31D34F21D5F}"/>
              </a:ext>
            </a:extLst>
          </p:cNvPr>
          <p:cNvSpPr txBox="1">
            <a:spLocks/>
          </p:cNvSpPr>
          <p:nvPr/>
        </p:nvSpPr>
        <p:spPr>
          <a:xfrm>
            <a:off x="687599" y="3819017"/>
            <a:ext cx="2860270" cy="1767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Professional Services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01E6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F9C494-6E44-3D14-36EA-B0F91D5C92E0}"/>
              </a:ext>
            </a:extLst>
          </p:cNvPr>
          <p:cNvCxnSpPr>
            <a:cxnSpLocks/>
          </p:cNvCxnSpPr>
          <p:nvPr/>
        </p:nvCxnSpPr>
        <p:spPr>
          <a:xfrm>
            <a:off x="3645169" y="3887043"/>
            <a:ext cx="0" cy="1955973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82F884-2375-B107-C774-713827ED6AC0}"/>
              </a:ext>
            </a:extLst>
          </p:cNvPr>
          <p:cNvCxnSpPr>
            <a:cxnSpLocks/>
          </p:cNvCxnSpPr>
          <p:nvPr/>
        </p:nvCxnSpPr>
        <p:spPr>
          <a:xfrm>
            <a:off x="7176120" y="3887043"/>
            <a:ext cx="0" cy="1983405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E619583-7C5B-074B-DE7D-2605BEC0ACCF}"/>
              </a:ext>
            </a:extLst>
          </p:cNvPr>
          <p:cNvSpPr txBox="1">
            <a:spLocks/>
          </p:cNvSpPr>
          <p:nvPr/>
        </p:nvSpPr>
        <p:spPr>
          <a:xfrm>
            <a:off x="3931859" y="3819017"/>
            <a:ext cx="3072439" cy="2673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Construction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01E6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B1E496A-34AB-92C4-4462-06EB61DD0A1C}"/>
              </a:ext>
            </a:extLst>
          </p:cNvPr>
          <p:cNvSpPr txBox="1">
            <a:spLocks/>
          </p:cNvSpPr>
          <p:nvPr/>
        </p:nvSpPr>
        <p:spPr>
          <a:xfrm>
            <a:off x="7454159" y="3819017"/>
            <a:ext cx="3500351" cy="1767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Food and Beverage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DA281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01E6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001E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1A77D-CD58-8E49-A0BB-08D4D2071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209" y="1805495"/>
            <a:ext cx="1733962" cy="17339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142DD4-0A8C-9BF6-210B-D4279AD3B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21" y="4293221"/>
            <a:ext cx="1799948" cy="8579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03EF86-5ADC-4E38-FA0D-13CB08C31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740" y="5079405"/>
            <a:ext cx="2203162" cy="12381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E3D9E-01D1-BFC3-A2B6-219FC6D53E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1428" y="2905512"/>
            <a:ext cx="2383616" cy="7977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10C0F6-B40E-C8AD-AC90-9EF167E951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8171" y="4443090"/>
            <a:ext cx="1795346" cy="8258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0B29BB-1212-9000-E589-ED137CA1EF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8254" y="5553306"/>
            <a:ext cx="2182358" cy="5044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2F15DF-53F1-09E8-0CFD-BAE35C848E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4159" y="2350872"/>
            <a:ext cx="2297152" cy="4701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763103-FB59-53C6-14E6-243B891F97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7857" y="2130612"/>
            <a:ext cx="2475571" cy="247557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76091DF-9059-39F9-7F79-DC6017F17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030" y="4261071"/>
            <a:ext cx="1203027" cy="120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F55C6A-7444-935B-1EE2-A1A44C65D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022" y="5263376"/>
            <a:ext cx="1658548" cy="110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B673FC-3CF3-5C37-BD98-022C1CE380B3}"/>
              </a:ext>
            </a:extLst>
          </p:cNvPr>
          <p:cNvSpPr txBox="1"/>
          <p:nvPr/>
        </p:nvSpPr>
        <p:spPr>
          <a:xfrm>
            <a:off x="844719" y="3291034"/>
            <a:ext cx="2080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001D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AD8A8E0-9CC7-60C1-5A3C-AC5FECC43A1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8961" b="24418"/>
          <a:stretch/>
        </p:blipFill>
        <p:spPr>
          <a:xfrm>
            <a:off x="622120" y="2967805"/>
            <a:ext cx="2696874" cy="857974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4A7DE93F-9C44-8729-D5B0-8E6DB216C6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6231" y="2257934"/>
            <a:ext cx="1392120" cy="42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09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B4D8449-6034-6D67-6430-36DED2F3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BlackRock on the Purpose Value Proposition</a:t>
            </a:r>
            <a:endParaRPr lang="en-CA" dirty="0">
              <a:latin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C81F6EE-D5AF-1972-D09C-01205826182C}"/>
              </a:ext>
            </a:extLst>
          </p:cNvPr>
          <p:cNvSpPr txBox="1">
            <a:spLocks/>
          </p:cNvSpPr>
          <p:nvPr/>
        </p:nvSpPr>
        <p:spPr>
          <a:xfrm>
            <a:off x="687600" y="1599524"/>
            <a:ext cx="9178296" cy="48933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74625"/>
            <a:r>
              <a:rPr lang="en-US" sz="2800" dirty="0">
                <a:solidFill>
                  <a:schemeClr val="tx1"/>
                </a:solidFill>
                <a:latin typeface="+mj-lt"/>
              </a:rPr>
              <a:t>“In our experience, a well-defined purpose supports a clear sense of direction in corporate leadership, and helps companies to compete, navigate short-term challenges, and achieve long-term growth. This in turn helps companies to attract and retain a high caliber workforce, build stronger customer loyalty, and maintain investor confidence. These factors are important to building financial and business resilience, attracting long-term capital and delivering durable profitability.”</a:t>
            </a:r>
          </a:p>
          <a:p>
            <a:pPr marL="355600"/>
            <a:endParaRPr lang="en-US" sz="1800" b="1" dirty="0">
              <a:solidFill>
                <a:srgbClr val="FF0306"/>
              </a:solidFill>
            </a:endParaRPr>
          </a:p>
          <a:p>
            <a:pPr marL="355600"/>
            <a:r>
              <a:rPr lang="en-US" sz="1800" b="1" dirty="0">
                <a:solidFill>
                  <a:schemeClr val="accent1"/>
                </a:solidFill>
              </a:rPr>
              <a:t>- January 2026 Investment Stewardship Engagement Priorities: Strategy, Purpose and Financial Resilience</a:t>
            </a:r>
          </a:p>
        </p:txBody>
      </p:sp>
      <p:pic>
        <p:nvPicPr>
          <p:cNvPr id="15" name="Picture 14" descr="A blue circle with a black background&#10;&#10;Description automatically generated">
            <a:extLst>
              <a:ext uri="{FF2B5EF4-FFF2-40B4-BE49-F238E27FC236}">
                <a16:creationId xmlns:a16="http://schemas.microsoft.com/office/drawing/2014/main" id="{CA802024-3CF5-5C76-FDC2-C9B6CE7E89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1464" y="2130357"/>
            <a:ext cx="129053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29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192C7F-9281-1936-8B3D-C5C49EA5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38" y="2516221"/>
            <a:ext cx="4202047" cy="3819727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+mn-lt"/>
              </a:rPr>
              <a:t>Mission, vision, purpose definitions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13C5E8-897B-EC97-3B9C-BCDE6A6E08B8}"/>
              </a:ext>
            </a:extLst>
          </p:cNvPr>
          <p:cNvGrpSpPr/>
          <p:nvPr/>
        </p:nvGrpSpPr>
        <p:grpSpPr>
          <a:xfrm>
            <a:off x="6425861" y="919856"/>
            <a:ext cx="3351318" cy="1640825"/>
            <a:chOff x="1145715" y="2208510"/>
            <a:chExt cx="3236996" cy="1423690"/>
          </a:xfrm>
        </p:grpSpPr>
        <p:sp>
          <p:nvSpPr>
            <p:cNvPr id="6" name="Rectangle: Diagonal Corners Rounded 1">
              <a:extLst>
                <a:ext uri="{FF2B5EF4-FFF2-40B4-BE49-F238E27FC236}">
                  <a16:creationId xmlns:a16="http://schemas.microsoft.com/office/drawing/2014/main" id="{3A158056-5390-9E0B-6029-3C842F248719}"/>
                </a:ext>
              </a:extLst>
            </p:cNvPr>
            <p:cNvSpPr/>
            <p:nvPr/>
          </p:nvSpPr>
          <p:spPr>
            <a:xfrm>
              <a:off x="1168400" y="2208510"/>
              <a:ext cx="3214311" cy="1423690"/>
            </a:xfrm>
            <a:prstGeom prst="round2DiagRect">
              <a:avLst/>
            </a:prstGeom>
            <a:solidFill>
              <a:schemeClr val="tx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D34BED-0C5F-5366-6A66-C215F60E608C}"/>
                </a:ext>
              </a:extLst>
            </p:cNvPr>
            <p:cNvSpPr txBox="1"/>
            <p:nvPr/>
          </p:nvSpPr>
          <p:spPr>
            <a:xfrm>
              <a:off x="1145715" y="2430419"/>
              <a:ext cx="3214311" cy="934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What your company does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089E009-0575-FD3E-7403-DAA44639B0D2}"/>
              </a:ext>
            </a:extLst>
          </p:cNvPr>
          <p:cNvGrpSpPr/>
          <p:nvPr/>
        </p:nvGrpSpPr>
        <p:grpSpPr>
          <a:xfrm>
            <a:off x="6410615" y="2683806"/>
            <a:ext cx="3351318" cy="1640825"/>
            <a:chOff x="1145715" y="2208510"/>
            <a:chExt cx="3236996" cy="1423690"/>
          </a:xfrm>
        </p:grpSpPr>
        <p:sp>
          <p:nvSpPr>
            <p:cNvPr id="9" name="Rectangle: Diagonal Corners Rounded 1">
              <a:extLst>
                <a:ext uri="{FF2B5EF4-FFF2-40B4-BE49-F238E27FC236}">
                  <a16:creationId xmlns:a16="http://schemas.microsoft.com/office/drawing/2014/main" id="{CBF27AE1-331A-1D7F-0DE3-3535A6DF2301}"/>
                </a:ext>
              </a:extLst>
            </p:cNvPr>
            <p:cNvSpPr/>
            <p:nvPr/>
          </p:nvSpPr>
          <p:spPr>
            <a:xfrm>
              <a:off x="1168400" y="2208510"/>
              <a:ext cx="3214311" cy="1423690"/>
            </a:xfrm>
            <a:prstGeom prst="round2DiagRect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6050B2F-579E-8B04-CB7B-BBC5CA3656EB}"/>
                </a:ext>
              </a:extLst>
            </p:cNvPr>
            <p:cNvSpPr txBox="1"/>
            <p:nvPr/>
          </p:nvSpPr>
          <p:spPr>
            <a:xfrm>
              <a:off x="1145715" y="2430419"/>
              <a:ext cx="3214311" cy="934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Where your company is going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0A3C09-7B59-27AA-3382-BD35A406407A}"/>
              </a:ext>
            </a:extLst>
          </p:cNvPr>
          <p:cNvGrpSpPr/>
          <p:nvPr/>
        </p:nvGrpSpPr>
        <p:grpSpPr>
          <a:xfrm>
            <a:off x="6402610" y="4454240"/>
            <a:ext cx="3351318" cy="1640825"/>
            <a:chOff x="1145715" y="2208510"/>
            <a:chExt cx="3236996" cy="1423690"/>
          </a:xfrm>
        </p:grpSpPr>
        <p:sp>
          <p:nvSpPr>
            <p:cNvPr id="12" name="Rectangle: Diagonal Corners Rounded 1">
              <a:extLst>
                <a:ext uri="{FF2B5EF4-FFF2-40B4-BE49-F238E27FC236}">
                  <a16:creationId xmlns:a16="http://schemas.microsoft.com/office/drawing/2014/main" id="{47CDD120-609E-A73A-A019-A7B84DFFC05C}"/>
                </a:ext>
              </a:extLst>
            </p:cNvPr>
            <p:cNvSpPr/>
            <p:nvPr/>
          </p:nvSpPr>
          <p:spPr>
            <a:xfrm>
              <a:off x="1168400" y="2208510"/>
              <a:ext cx="3214311" cy="1423690"/>
            </a:xfrm>
            <a:prstGeom prst="round2DiagRect">
              <a:avLst/>
            </a:prstGeom>
            <a:solidFill>
              <a:schemeClr val="tx2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420B2A-8B0D-2371-C461-350293B312E9}"/>
                </a:ext>
              </a:extLst>
            </p:cNvPr>
            <p:cNvSpPr txBox="1"/>
            <p:nvPr/>
          </p:nvSpPr>
          <p:spPr>
            <a:xfrm>
              <a:off x="1145715" y="2430419"/>
              <a:ext cx="3214311" cy="934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Why your company exists</a:t>
              </a:r>
            </a:p>
          </p:txBody>
        </p:sp>
      </p:grp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5B0B2335-88BA-9870-FD8F-9284E29B016A}"/>
              </a:ext>
            </a:extLst>
          </p:cNvPr>
          <p:cNvSpPr txBox="1">
            <a:spLocks/>
          </p:cNvSpPr>
          <p:nvPr/>
        </p:nvSpPr>
        <p:spPr>
          <a:xfrm>
            <a:off x="4889769" y="2171767"/>
            <a:ext cx="1461807" cy="51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  <a:latin typeface="+mj-lt"/>
              </a:rPr>
              <a:t>MISSION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F75053-CBBF-6E9F-85B5-F04A1452F38C}"/>
              </a:ext>
            </a:extLst>
          </p:cNvPr>
          <p:cNvCxnSpPr>
            <a:cxnSpLocks/>
          </p:cNvCxnSpPr>
          <p:nvPr/>
        </p:nvCxnSpPr>
        <p:spPr>
          <a:xfrm flipH="1">
            <a:off x="4993532" y="2548647"/>
            <a:ext cx="1335933" cy="0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DD2D1A7E-FCDA-A9E6-71E8-BD10AA32F3C2}"/>
              </a:ext>
            </a:extLst>
          </p:cNvPr>
          <p:cNvSpPr txBox="1">
            <a:spLocks/>
          </p:cNvSpPr>
          <p:nvPr/>
        </p:nvSpPr>
        <p:spPr>
          <a:xfrm>
            <a:off x="4889769" y="3933056"/>
            <a:ext cx="1461807" cy="51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  <a:latin typeface="+mj-lt"/>
              </a:rPr>
              <a:t>VISION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531102E-0916-5189-AFAB-5CA8E1FEE982}"/>
              </a:ext>
            </a:extLst>
          </p:cNvPr>
          <p:cNvCxnSpPr>
            <a:cxnSpLocks/>
          </p:cNvCxnSpPr>
          <p:nvPr/>
        </p:nvCxnSpPr>
        <p:spPr>
          <a:xfrm flipH="1">
            <a:off x="4993532" y="4309936"/>
            <a:ext cx="1335933" cy="0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25B7B38C-E191-F0F0-86A3-475237B8F8F3}"/>
              </a:ext>
            </a:extLst>
          </p:cNvPr>
          <p:cNvSpPr txBox="1">
            <a:spLocks/>
          </p:cNvSpPr>
          <p:nvPr/>
        </p:nvSpPr>
        <p:spPr>
          <a:xfrm>
            <a:off x="4889769" y="5733256"/>
            <a:ext cx="1461807" cy="51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  <a:latin typeface="+mj-lt"/>
              </a:rPr>
              <a:t>PURPOSE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A5CA398-58C3-DE5E-00C8-920DFD330C9F}"/>
              </a:ext>
            </a:extLst>
          </p:cNvPr>
          <p:cNvCxnSpPr>
            <a:cxnSpLocks/>
          </p:cNvCxnSpPr>
          <p:nvPr/>
        </p:nvCxnSpPr>
        <p:spPr>
          <a:xfrm flipH="1">
            <a:off x="4993532" y="6110136"/>
            <a:ext cx="1335933" cy="0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01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DA14-4259-1936-A18D-EFE41274D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2501909" cy="2702330"/>
          </a:xfrm>
        </p:spPr>
        <p:txBody>
          <a:bodyPr/>
          <a:lstStyle/>
          <a:p>
            <a:r>
              <a:rPr lang="en-CA" sz="3600" dirty="0">
                <a:solidFill>
                  <a:srgbClr val="5C88DA"/>
                </a:solidFill>
                <a:latin typeface="+mn-lt"/>
              </a:rPr>
              <a:t>Purpose Aligns Vision, Culture, Strategy</a:t>
            </a:r>
            <a:endParaRPr lang="en-US" dirty="0">
              <a:latin typeface="+mn-lt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D244584-768A-2079-24E4-5445A8E61E58}"/>
              </a:ext>
            </a:extLst>
          </p:cNvPr>
          <p:cNvGrpSpPr/>
          <p:nvPr/>
        </p:nvGrpSpPr>
        <p:grpSpPr>
          <a:xfrm>
            <a:off x="4063154" y="881668"/>
            <a:ext cx="4458275" cy="5464443"/>
            <a:chOff x="4063154" y="881668"/>
            <a:chExt cx="4458275" cy="546444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4CFE38-4009-BEA9-C7FB-F76A84BDBBD5}"/>
                </a:ext>
              </a:extLst>
            </p:cNvPr>
            <p:cNvGrpSpPr/>
            <p:nvPr/>
          </p:nvGrpSpPr>
          <p:grpSpPr>
            <a:xfrm>
              <a:off x="4063154" y="3018374"/>
              <a:ext cx="4449893" cy="576718"/>
              <a:chOff x="1585844" y="4409873"/>
              <a:chExt cx="4087411" cy="529739"/>
            </a:xfrm>
            <a:solidFill>
              <a:schemeClr val="accent3"/>
            </a:solidFill>
          </p:grpSpPr>
          <p:sp>
            <p:nvSpPr>
              <p:cNvPr id="8" name="Rectangle: Diagonal Corners Rounded 21">
                <a:extLst>
                  <a:ext uri="{FF2B5EF4-FFF2-40B4-BE49-F238E27FC236}">
                    <a16:creationId xmlns:a16="http://schemas.microsoft.com/office/drawing/2014/main" id="{8C07FC7D-7FB0-185B-DEEE-48066890D51E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529739"/>
              </a:xfrm>
              <a:prstGeom prst="round2Diag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5E02E7-182A-B6BA-2F99-E61AA72AA97F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Vision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2CD4761-18CB-2EFD-D1B3-4B0946109355}"/>
                </a:ext>
              </a:extLst>
            </p:cNvPr>
            <p:cNvGrpSpPr/>
            <p:nvPr/>
          </p:nvGrpSpPr>
          <p:grpSpPr>
            <a:xfrm>
              <a:off x="4063154" y="3733022"/>
              <a:ext cx="4449893" cy="576718"/>
              <a:chOff x="1585844" y="4409873"/>
              <a:chExt cx="4087411" cy="529739"/>
            </a:xfrm>
            <a:solidFill>
              <a:srgbClr val="7030A0"/>
            </a:solidFill>
          </p:grpSpPr>
          <p:sp>
            <p:nvSpPr>
              <p:cNvPr id="27" name="Rectangle: Diagonal Corners Rounded 21">
                <a:extLst>
                  <a:ext uri="{FF2B5EF4-FFF2-40B4-BE49-F238E27FC236}">
                    <a16:creationId xmlns:a16="http://schemas.microsoft.com/office/drawing/2014/main" id="{CBB97901-FB21-C9E4-E5D3-DB6A93A610A8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529739"/>
              </a:xfrm>
              <a:prstGeom prst="round2Diag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212A51-02E0-335D-8EB5-8596373F855E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Mission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0875419-C7FC-75C7-DA9C-C6B85A131F1F}"/>
                </a:ext>
              </a:extLst>
            </p:cNvPr>
            <p:cNvGrpSpPr/>
            <p:nvPr/>
          </p:nvGrpSpPr>
          <p:grpSpPr>
            <a:xfrm>
              <a:off x="4063154" y="5111328"/>
              <a:ext cx="4449893" cy="526384"/>
              <a:chOff x="1585844" y="4409873"/>
              <a:chExt cx="4087411" cy="457749"/>
            </a:xfrm>
            <a:solidFill>
              <a:schemeClr val="accent3"/>
            </a:solidFill>
          </p:grpSpPr>
          <p:sp>
            <p:nvSpPr>
              <p:cNvPr id="30" name="Rectangle: Diagonal Corners Rounded 21">
                <a:extLst>
                  <a:ext uri="{FF2B5EF4-FFF2-40B4-BE49-F238E27FC236}">
                    <a16:creationId xmlns:a16="http://schemas.microsoft.com/office/drawing/2014/main" id="{B963600C-E393-2A66-9156-2D8A9020172D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457749"/>
              </a:xfrm>
              <a:prstGeom prst="round2Diag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117AAC-0CF2-BC2C-A5C2-6CB35F57DB2D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Values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0ACD1D4-93E5-32AB-9198-A3676CFE412E}"/>
                </a:ext>
              </a:extLst>
            </p:cNvPr>
            <p:cNvGrpSpPr/>
            <p:nvPr/>
          </p:nvGrpSpPr>
          <p:grpSpPr>
            <a:xfrm>
              <a:off x="4063154" y="5769393"/>
              <a:ext cx="4449893" cy="576718"/>
              <a:chOff x="1585844" y="4409873"/>
              <a:chExt cx="4087411" cy="529739"/>
            </a:xfrm>
            <a:solidFill>
              <a:schemeClr val="accent2"/>
            </a:solidFill>
          </p:grpSpPr>
          <p:sp>
            <p:nvSpPr>
              <p:cNvPr id="33" name="Rectangle: Diagonal Corners Rounded 21">
                <a:extLst>
                  <a:ext uri="{FF2B5EF4-FFF2-40B4-BE49-F238E27FC236}">
                    <a16:creationId xmlns:a16="http://schemas.microsoft.com/office/drawing/2014/main" id="{A5A7B85C-64D7-DA57-EDB1-0A83FB8F0AAD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529739"/>
              </a:xfrm>
              <a:prstGeom prst="round2Diag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25D44-B294-5598-0C93-8A23810DCCE6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Metrics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B92C9F3-85B9-DDAE-8AC2-B1ABE9B06FF6}"/>
                </a:ext>
              </a:extLst>
            </p:cNvPr>
            <p:cNvGrpSpPr/>
            <p:nvPr/>
          </p:nvGrpSpPr>
          <p:grpSpPr>
            <a:xfrm>
              <a:off x="4063155" y="4422177"/>
              <a:ext cx="1377983" cy="576718"/>
              <a:chOff x="1585844" y="4409873"/>
              <a:chExt cx="4087411" cy="529739"/>
            </a:xfrm>
          </p:grpSpPr>
          <p:sp>
            <p:nvSpPr>
              <p:cNvPr id="36" name="Rectangle: Diagonal Corners Rounded 21">
                <a:extLst>
                  <a:ext uri="{FF2B5EF4-FFF2-40B4-BE49-F238E27FC236}">
                    <a16:creationId xmlns:a16="http://schemas.microsoft.com/office/drawing/2014/main" id="{52B89BB4-4D3B-B443-8377-FF0ED582C820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529739"/>
              </a:xfrm>
              <a:prstGeom prst="round2DiagRect">
                <a:avLst/>
              </a:prstGeom>
              <a:solidFill>
                <a:schemeClr val="tx1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7918786-C400-2C75-6A65-794AAED82216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Culture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29EDF2A-152F-4D63-0670-4F3D943DAA89}"/>
                </a:ext>
              </a:extLst>
            </p:cNvPr>
            <p:cNvGrpSpPr/>
            <p:nvPr/>
          </p:nvGrpSpPr>
          <p:grpSpPr>
            <a:xfrm>
              <a:off x="5603300" y="4422177"/>
              <a:ext cx="1377983" cy="576718"/>
              <a:chOff x="1585844" y="4409873"/>
              <a:chExt cx="4087411" cy="529739"/>
            </a:xfrm>
          </p:grpSpPr>
          <p:sp>
            <p:nvSpPr>
              <p:cNvPr id="39" name="Rectangle: Diagonal Corners Rounded 21">
                <a:extLst>
                  <a:ext uri="{FF2B5EF4-FFF2-40B4-BE49-F238E27FC236}">
                    <a16:creationId xmlns:a16="http://schemas.microsoft.com/office/drawing/2014/main" id="{1F5B4C90-9E0D-9B13-4723-C92D01E11DB9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529739"/>
              </a:xfrm>
              <a:prstGeom prst="round2DiagRect">
                <a:avLst/>
              </a:prstGeom>
              <a:solidFill>
                <a:schemeClr val="tx1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C758E90-0776-76DF-643B-68FCB1F015AD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Strategy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FC2286F-3C36-B9AD-0E86-4F358FD1C783}"/>
                </a:ext>
              </a:extLst>
            </p:cNvPr>
            <p:cNvGrpSpPr/>
            <p:nvPr/>
          </p:nvGrpSpPr>
          <p:grpSpPr>
            <a:xfrm>
              <a:off x="7143446" y="4422177"/>
              <a:ext cx="1377983" cy="576718"/>
              <a:chOff x="1585844" y="4409873"/>
              <a:chExt cx="4087411" cy="529739"/>
            </a:xfrm>
          </p:grpSpPr>
          <p:sp>
            <p:nvSpPr>
              <p:cNvPr id="42" name="Rectangle: Diagonal Corners Rounded 21">
                <a:extLst>
                  <a:ext uri="{FF2B5EF4-FFF2-40B4-BE49-F238E27FC236}">
                    <a16:creationId xmlns:a16="http://schemas.microsoft.com/office/drawing/2014/main" id="{197C3A61-F7B5-D65C-D7AC-FF6038373E87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529739"/>
              </a:xfrm>
              <a:prstGeom prst="round2DiagRect">
                <a:avLst/>
              </a:prstGeom>
              <a:solidFill>
                <a:schemeClr val="tx1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5075C84-F95F-C09C-417E-029D56251347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Branding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C1E12D7-6D5B-CC12-19A3-7544AEAB40D1}"/>
                </a:ext>
              </a:extLst>
            </p:cNvPr>
            <p:cNvGrpSpPr/>
            <p:nvPr/>
          </p:nvGrpSpPr>
          <p:grpSpPr>
            <a:xfrm>
              <a:off x="4063154" y="881668"/>
              <a:ext cx="4449893" cy="576718"/>
              <a:chOff x="1585844" y="4409873"/>
              <a:chExt cx="4087411" cy="529739"/>
            </a:xfrm>
            <a:solidFill>
              <a:schemeClr val="accent1"/>
            </a:solidFill>
          </p:grpSpPr>
          <p:sp>
            <p:nvSpPr>
              <p:cNvPr id="45" name="Rectangle: Diagonal Corners Rounded 21">
                <a:extLst>
                  <a:ext uri="{FF2B5EF4-FFF2-40B4-BE49-F238E27FC236}">
                    <a16:creationId xmlns:a16="http://schemas.microsoft.com/office/drawing/2014/main" id="{8E0F1327-64F9-DC6A-8FC9-F3976192E76E}"/>
                  </a:ext>
                </a:extLst>
              </p:cNvPr>
              <p:cNvSpPr/>
              <p:nvPr/>
            </p:nvSpPr>
            <p:spPr>
              <a:xfrm>
                <a:off x="1585844" y="4409873"/>
                <a:ext cx="4087411" cy="529739"/>
              </a:xfrm>
              <a:prstGeom prst="round2Diag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22FC31A-B8C6-2326-7CCB-A99ED0640C4B}"/>
                  </a:ext>
                </a:extLst>
              </p:cNvPr>
              <p:cNvSpPr txBox="1"/>
              <p:nvPr/>
            </p:nvSpPr>
            <p:spPr>
              <a:xfrm>
                <a:off x="1639399" y="4431519"/>
                <a:ext cx="402127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Business Architecture</a:t>
                </a:r>
              </a:p>
            </p:txBody>
          </p:sp>
        </p:grpSp>
        <p:pic>
          <p:nvPicPr>
            <p:cNvPr id="47" name="Picture 46" descr="A group of blue and red circles&#10;&#10;Description automatically generated">
              <a:extLst>
                <a:ext uri="{FF2B5EF4-FFF2-40B4-BE49-F238E27FC236}">
                  <a16:creationId xmlns:a16="http://schemas.microsoft.com/office/drawing/2014/main" id="{DB6BF4AF-D56F-E288-EE1B-9D4249892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58328" y="1535882"/>
              <a:ext cx="3092379" cy="1390708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41882A-C1F5-3DE0-BBB2-71A2194EA26C}"/>
                </a:ext>
              </a:extLst>
            </p:cNvPr>
            <p:cNvSpPr txBox="1"/>
            <p:nvPr/>
          </p:nvSpPr>
          <p:spPr>
            <a:xfrm>
              <a:off x="5718520" y="2379596"/>
              <a:ext cx="1200238" cy="4020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Purpose</a:t>
              </a:r>
              <a:endParaRPr lang="en-US" dirty="0"/>
            </a:p>
          </p:txBody>
        </p:sp>
      </p:grpSp>
      <p:sp>
        <p:nvSpPr>
          <p:cNvPr id="53" name="Content Placeholder 3">
            <a:extLst>
              <a:ext uri="{FF2B5EF4-FFF2-40B4-BE49-F238E27FC236}">
                <a16:creationId xmlns:a16="http://schemas.microsoft.com/office/drawing/2014/main" id="{1F1852CF-9921-A59D-A2BD-58AA57B87523}"/>
              </a:ext>
            </a:extLst>
          </p:cNvPr>
          <p:cNvSpPr txBox="1">
            <a:spLocks/>
          </p:cNvSpPr>
          <p:nvPr/>
        </p:nvSpPr>
        <p:spPr>
          <a:xfrm>
            <a:off x="9993548" y="2508993"/>
            <a:ext cx="1461807" cy="51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>
                <a:solidFill>
                  <a:schemeClr val="accent1"/>
                </a:solidFill>
                <a:latin typeface="+mj-lt"/>
              </a:rPr>
              <a:t>WHY?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838B607-1E29-2D7E-6B94-2C62F9A1980D}"/>
              </a:ext>
            </a:extLst>
          </p:cNvPr>
          <p:cNvCxnSpPr>
            <a:cxnSpLocks/>
          </p:cNvCxnSpPr>
          <p:nvPr/>
        </p:nvCxnSpPr>
        <p:spPr>
          <a:xfrm flipH="1">
            <a:off x="7918315" y="2885873"/>
            <a:ext cx="3417650" cy="0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3">
            <a:extLst>
              <a:ext uri="{FF2B5EF4-FFF2-40B4-BE49-F238E27FC236}">
                <a16:creationId xmlns:a16="http://schemas.microsoft.com/office/drawing/2014/main" id="{A9FA40A0-066E-0E93-4B9A-DC1E8E7619C2}"/>
              </a:ext>
            </a:extLst>
          </p:cNvPr>
          <p:cNvSpPr txBox="1">
            <a:spLocks/>
          </p:cNvSpPr>
          <p:nvPr/>
        </p:nvSpPr>
        <p:spPr>
          <a:xfrm>
            <a:off x="9993548" y="3203803"/>
            <a:ext cx="1461807" cy="51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>
                <a:solidFill>
                  <a:schemeClr val="accent1"/>
                </a:solidFill>
                <a:latin typeface="+mj-lt"/>
              </a:rPr>
              <a:t>WHERE?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81E0319-5B02-7AC4-908A-237B0295C28F}"/>
              </a:ext>
            </a:extLst>
          </p:cNvPr>
          <p:cNvCxnSpPr>
            <a:cxnSpLocks/>
          </p:cNvCxnSpPr>
          <p:nvPr/>
        </p:nvCxnSpPr>
        <p:spPr>
          <a:xfrm flipH="1">
            <a:off x="8579796" y="3580683"/>
            <a:ext cx="2756169" cy="0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ontent Placeholder 3">
            <a:extLst>
              <a:ext uri="{FF2B5EF4-FFF2-40B4-BE49-F238E27FC236}">
                <a16:creationId xmlns:a16="http://schemas.microsoft.com/office/drawing/2014/main" id="{C27DF931-C25F-00C0-3FEF-5759ACBDB5AA}"/>
              </a:ext>
            </a:extLst>
          </p:cNvPr>
          <p:cNvSpPr txBox="1">
            <a:spLocks/>
          </p:cNvSpPr>
          <p:nvPr/>
        </p:nvSpPr>
        <p:spPr>
          <a:xfrm>
            <a:off x="9442314" y="3903756"/>
            <a:ext cx="2013041" cy="51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>
                <a:solidFill>
                  <a:schemeClr val="accent1"/>
                </a:solidFill>
                <a:latin typeface="+mj-lt"/>
              </a:rPr>
              <a:t>WHAT/HOW?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5822EE0-6149-DA12-C5A9-82670BFD9762}"/>
              </a:ext>
            </a:extLst>
          </p:cNvPr>
          <p:cNvCxnSpPr>
            <a:cxnSpLocks/>
          </p:cNvCxnSpPr>
          <p:nvPr/>
        </p:nvCxnSpPr>
        <p:spPr>
          <a:xfrm flipH="1">
            <a:off x="8566826" y="4280636"/>
            <a:ext cx="2769139" cy="0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111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3D5D-6F93-1B06-C683-CE9CD497F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84307"/>
            <a:ext cx="6874034" cy="1223794"/>
          </a:xfrm>
        </p:spPr>
        <p:txBody>
          <a:bodyPr>
            <a:normAutofit/>
          </a:bodyPr>
          <a:lstStyle/>
          <a:p>
            <a:r>
              <a:rPr lang="en-CA" dirty="0">
                <a:latin typeface="+mn-lt"/>
              </a:rPr>
              <a:t>How does an organization uncover its ‘Best Fit’ Social Purpose?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1D3A1-DA5D-A9B0-ABC2-6EE8D1C72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1" y="1825625"/>
            <a:ext cx="2334460" cy="4351338"/>
          </a:xfrm>
        </p:spPr>
        <p:txBody>
          <a:bodyPr/>
          <a:lstStyle/>
          <a:p>
            <a:r>
              <a:rPr lang="en-US" dirty="0"/>
              <a:t>The intersection between society’s needs and who you are creates big, bold opportunities</a:t>
            </a:r>
          </a:p>
        </p:txBody>
      </p:sp>
      <p:pic>
        <p:nvPicPr>
          <p:cNvPr id="14" name="Picture 13" descr="A red and blue circle&#10;&#10;Description automatically generated">
            <a:extLst>
              <a:ext uri="{FF2B5EF4-FFF2-40B4-BE49-F238E27FC236}">
                <a16:creationId xmlns:a16="http://schemas.microsoft.com/office/drawing/2014/main" id="{1ADBA29E-5C8D-DFDB-3C4F-13227DD66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337" y="1604890"/>
            <a:ext cx="7772400" cy="4983543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58EE677-E78F-73A6-8479-0D5BB17A86D7}"/>
              </a:ext>
            </a:extLst>
          </p:cNvPr>
          <p:cNvSpPr txBox="1">
            <a:spLocks/>
          </p:cNvSpPr>
          <p:nvPr/>
        </p:nvSpPr>
        <p:spPr>
          <a:xfrm>
            <a:off x="3537804" y="3824288"/>
            <a:ext cx="2334460" cy="1208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What the World Needs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384DA67-903B-FB3B-93CE-AC9E277B3886}"/>
              </a:ext>
            </a:extLst>
          </p:cNvPr>
          <p:cNvSpPr txBox="1">
            <a:spLocks/>
          </p:cNvSpPr>
          <p:nvPr/>
        </p:nvSpPr>
        <p:spPr>
          <a:xfrm>
            <a:off x="6349590" y="3953990"/>
            <a:ext cx="1581694" cy="505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+mj-lt"/>
              </a:rPr>
              <a:t>Purpose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6F22CBB-C4FA-5EFD-0047-65DC77ED188B}"/>
              </a:ext>
            </a:extLst>
          </p:cNvPr>
          <p:cNvSpPr txBox="1">
            <a:spLocks/>
          </p:cNvSpPr>
          <p:nvPr/>
        </p:nvSpPr>
        <p:spPr>
          <a:xfrm>
            <a:off x="8904051" y="3824288"/>
            <a:ext cx="1393010" cy="1089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Who You Are</a:t>
            </a:r>
          </a:p>
        </p:txBody>
      </p:sp>
    </p:spTree>
    <p:extLst>
      <p:ext uri="{BB962C8B-B14F-4D97-AF65-F5344CB8AC3E}">
        <p14:creationId xmlns:p14="http://schemas.microsoft.com/office/powerpoint/2010/main" val="1711472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0E28267-80D6-5D13-77FB-87007AB09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125" y="0"/>
            <a:ext cx="4587875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B394FF-526C-96DD-007E-54619E58C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68" y="1551605"/>
            <a:ext cx="7368482" cy="51579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78E8B6-FDE3-8688-0E57-F201DA6CD001}"/>
              </a:ext>
            </a:extLst>
          </p:cNvPr>
          <p:cNvSpPr txBox="1"/>
          <p:nvPr/>
        </p:nvSpPr>
        <p:spPr>
          <a:xfrm>
            <a:off x="786522" y="657225"/>
            <a:ext cx="861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5C88D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Needs of the World: UN 2030 SDGs </a:t>
            </a:r>
          </a:p>
        </p:txBody>
      </p:sp>
    </p:spTree>
    <p:extLst>
      <p:ext uri="{BB962C8B-B14F-4D97-AF65-F5344CB8AC3E}">
        <p14:creationId xmlns:p14="http://schemas.microsoft.com/office/powerpoint/2010/main" val="2645825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3D5D-6F93-1B06-C683-CE9CD497F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6815668" cy="942975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Maple Leaf Foods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1D3A1-DA5D-A9B0-ABC2-6EE8D1C72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1" y="1825625"/>
            <a:ext cx="2334460" cy="4351338"/>
          </a:xfrm>
        </p:spPr>
        <p:txBody>
          <a:bodyPr/>
          <a:lstStyle/>
          <a:p>
            <a:r>
              <a:rPr lang="en-US" dirty="0"/>
              <a:t>This is how the company eventually came to identify its social purpose, by triangulating the needs of the world, with its business opportunities and core assets:</a:t>
            </a:r>
          </a:p>
        </p:txBody>
      </p:sp>
      <p:pic>
        <p:nvPicPr>
          <p:cNvPr id="16" name="Picture 15" descr="A red and blue circle&#10;&#10;Description automatically generated">
            <a:extLst>
              <a:ext uri="{FF2B5EF4-FFF2-40B4-BE49-F238E27FC236}">
                <a16:creationId xmlns:a16="http://schemas.microsoft.com/office/drawing/2014/main" id="{5E657133-4367-6D17-B4DA-90927E028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337" y="1604890"/>
            <a:ext cx="7772400" cy="4983543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59CC562-7188-DB99-F578-00DF05E619C5}"/>
              </a:ext>
            </a:extLst>
          </p:cNvPr>
          <p:cNvSpPr txBox="1">
            <a:spLocks/>
          </p:cNvSpPr>
          <p:nvPr/>
        </p:nvSpPr>
        <p:spPr>
          <a:xfrm>
            <a:off x="4004732" y="2438467"/>
            <a:ext cx="2334460" cy="3145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latin typeface="+mj-lt"/>
              </a:rPr>
              <a:t>What the World Needs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Food security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Climate change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Animal health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Nutrition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Sustainable food system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708CEEE-C6E5-FBDA-7673-69CF79CDC79A}"/>
              </a:ext>
            </a:extLst>
          </p:cNvPr>
          <p:cNvSpPr txBox="1">
            <a:spLocks/>
          </p:cNvSpPr>
          <p:nvPr/>
        </p:nvSpPr>
        <p:spPr>
          <a:xfrm>
            <a:off x="8393099" y="2438467"/>
            <a:ext cx="2255446" cy="3826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latin typeface="+mj-lt"/>
              </a:rPr>
              <a:t>Business Assets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Canada’s largest value-added meat protein company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Leading Canadian brands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Farm to fork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Owns world-class processing plants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Creating high growth market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50D1B14-658A-F968-DEAC-0444860D8390}"/>
              </a:ext>
            </a:extLst>
          </p:cNvPr>
          <p:cNvSpPr txBox="1">
            <a:spLocks/>
          </p:cNvSpPr>
          <p:nvPr/>
        </p:nvSpPr>
        <p:spPr>
          <a:xfrm>
            <a:off x="6349590" y="3035097"/>
            <a:ext cx="1581694" cy="2457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+mj-lt"/>
              </a:rPr>
              <a:t>Social Purpose</a:t>
            </a:r>
          </a:p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Raise the Good in Food</a:t>
            </a:r>
          </a:p>
        </p:txBody>
      </p:sp>
    </p:spTree>
    <p:extLst>
      <p:ext uri="{BB962C8B-B14F-4D97-AF65-F5344CB8AC3E}">
        <p14:creationId xmlns:p14="http://schemas.microsoft.com/office/powerpoint/2010/main" val="2107972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192C7F-9281-1936-8B3D-C5C49EA5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39" y="3534383"/>
            <a:ext cx="3864822" cy="2801565"/>
          </a:xfrm>
        </p:spPr>
        <p:txBody>
          <a:bodyPr>
            <a:normAutofit/>
          </a:bodyPr>
          <a:lstStyle/>
          <a:p>
            <a:r>
              <a:rPr lang="en-CA" sz="6600" dirty="0">
                <a:latin typeface="+mn-lt"/>
              </a:rPr>
              <a:t>Four Types of Purpose</a:t>
            </a:r>
            <a:endParaRPr lang="en-US" sz="6600" dirty="0">
              <a:latin typeface="+mn-lt"/>
            </a:endParaRPr>
          </a:p>
        </p:txBody>
      </p:sp>
      <p:pic>
        <p:nvPicPr>
          <p:cNvPr id="3" name="Picture 2" descr="A group of blue and red circles&#10;&#10;Description automatically generated">
            <a:extLst>
              <a:ext uri="{FF2B5EF4-FFF2-40B4-BE49-F238E27FC236}">
                <a16:creationId xmlns:a16="http://schemas.microsoft.com/office/drawing/2014/main" id="{DE1F201E-BBE8-A82E-0965-2FEA81B3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394" y="719846"/>
            <a:ext cx="7389054" cy="514269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5F79360-732A-2A62-1F80-41BD329037AB}"/>
              </a:ext>
            </a:extLst>
          </p:cNvPr>
          <p:cNvSpPr txBox="1"/>
          <p:nvPr/>
        </p:nvSpPr>
        <p:spPr>
          <a:xfrm>
            <a:off x="6172301" y="4234590"/>
            <a:ext cx="1770324" cy="81977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b="0" i="0" kern="1200" dirty="0"/>
              <a:t>CUSTOMER </a:t>
            </a:r>
            <a:br>
              <a:rPr lang="en-CA" b="0" i="0" kern="1200" dirty="0"/>
            </a:br>
            <a:r>
              <a:rPr lang="en-CA" b="0" i="0" kern="1200" dirty="0"/>
              <a:t>PURPOSE </a:t>
            </a:r>
            <a:endParaRPr lang="en-US" kern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37315D-8774-BF92-C06F-2D7716815F09}"/>
              </a:ext>
            </a:extLst>
          </p:cNvPr>
          <p:cNvSpPr txBox="1"/>
          <p:nvPr/>
        </p:nvSpPr>
        <p:spPr>
          <a:xfrm>
            <a:off x="6152846" y="1556792"/>
            <a:ext cx="1770324" cy="81977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sz="1800" b="0" i="0" kern="1200" dirty="0"/>
              <a:t>PRODUCT PURPOSE</a:t>
            </a:r>
            <a:endParaRPr lang="en-US" sz="1800" kern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B645A1-4F6B-14DD-6B6B-00E45E87426D}"/>
              </a:ext>
            </a:extLst>
          </p:cNvPr>
          <p:cNvSpPr txBox="1"/>
          <p:nvPr/>
        </p:nvSpPr>
        <p:spPr>
          <a:xfrm>
            <a:off x="3713540" y="2885361"/>
            <a:ext cx="1770324" cy="81977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b="0" i="0" kern="1200" dirty="0"/>
              <a:t>SOCIAL </a:t>
            </a:r>
            <a:br>
              <a:rPr lang="en-CA" b="0" i="0" kern="1200" dirty="0"/>
            </a:br>
            <a:r>
              <a:rPr lang="en-CA" b="0" i="0" kern="1200" dirty="0"/>
              <a:t>PURPOSE </a:t>
            </a:r>
            <a:endParaRPr lang="en-US" kern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F97264-8FDC-0271-6974-EC6A59660B1C}"/>
              </a:ext>
            </a:extLst>
          </p:cNvPr>
          <p:cNvSpPr txBox="1"/>
          <p:nvPr/>
        </p:nvSpPr>
        <p:spPr>
          <a:xfrm>
            <a:off x="8612878" y="2880162"/>
            <a:ext cx="1933425" cy="8202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ctr" defTabSz="10668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b="0" i="0" kern="1200" dirty="0"/>
              <a:t>PROFIT  PURPOSE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3446195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D9BF-6321-4E66-683E-B0E9B9B8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Social Purpose vs. CSR or ESG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A19F1-1C8C-BDBD-53AB-B4D8FCD4D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388" y="3824287"/>
            <a:ext cx="2237361" cy="2352675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A company’s societal reason to exist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B60649-92B0-CA7D-274C-0810E0158B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979" y="2576871"/>
            <a:ext cx="972766" cy="1085595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C72F184-CF53-5344-F86F-A88667C2F2A4}"/>
              </a:ext>
            </a:extLst>
          </p:cNvPr>
          <p:cNvSpPr txBox="1">
            <a:spLocks/>
          </p:cNvSpPr>
          <p:nvPr/>
        </p:nvSpPr>
        <p:spPr>
          <a:xfrm>
            <a:off x="4859244" y="3824288"/>
            <a:ext cx="4184237" cy="1964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A company’s approach to managing its social and environmental risks and improving its social or environmental performance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4F3795-F9DD-E3C2-6476-3770E19F28CE}"/>
              </a:ext>
            </a:extLst>
          </p:cNvPr>
          <p:cNvCxnSpPr>
            <a:cxnSpLocks/>
          </p:cNvCxnSpPr>
          <p:nvPr/>
        </p:nvCxnSpPr>
        <p:spPr>
          <a:xfrm>
            <a:off x="4494180" y="1893651"/>
            <a:ext cx="0" cy="3774332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9C3CF53A-0561-8D04-76CE-20BF3C799B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4252" y="2808458"/>
            <a:ext cx="1147866" cy="834552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3D390C0-5EFA-321F-304A-68154BF3C5EE}"/>
              </a:ext>
            </a:extLst>
          </p:cNvPr>
          <p:cNvSpPr txBox="1">
            <a:spLocks/>
          </p:cNvSpPr>
          <p:nvPr/>
        </p:nvSpPr>
        <p:spPr>
          <a:xfrm>
            <a:off x="1115618" y="2132856"/>
            <a:ext cx="2765135" cy="51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/>
                </a:solidFill>
                <a:latin typeface="+mj-lt"/>
              </a:rPr>
              <a:t>SOCIAL PURPOSE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7972705-EA84-1795-4F12-2D3DC81C00FF}"/>
              </a:ext>
            </a:extLst>
          </p:cNvPr>
          <p:cNvSpPr txBox="1">
            <a:spLocks/>
          </p:cNvSpPr>
          <p:nvPr/>
        </p:nvSpPr>
        <p:spPr>
          <a:xfrm>
            <a:off x="4648478" y="2132856"/>
            <a:ext cx="4605769" cy="526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/>
                </a:solidFill>
                <a:latin typeface="+mj-lt"/>
              </a:rPr>
              <a:t>CSR/ESG</a:t>
            </a:r>
          </a:p>
        </p:txBody>
      </p:sp>
      <p:pic>
        <p:nvPicPr>
          <p:cNvPr id="8" name="Picture 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E3CB86C-CB60-77F5-0CC4-7563490BB3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6727" y="4572000"/>
            <a:ext cx="236527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41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F86D51-6805-3C44-DF39-44D2623810FD}"/>
              </a:ext>
            </a:extLst>
          </p:cNvPr>
          <p:cNvSpPr/>
          <p:nvPr/>
        </p:nvSpPr>
        <p:spPr bwMode="auto">
          <a:xfrm>
            <a:off x="847495" y="1505415"/>
            <a:ext cx="2408661" cy="48730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43326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56A87F-97CF-62D0-BED5-BA7F1314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599" y="365125"/>
            <a:ext cx="9451823" cy="942975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>
                <a:solidFill>
                  <a:srgbClr val="5C88DA"/>
                </a:solidFill>
                <a:latin typeface="+mn-lt"/>
              </a:rPr>
              <a:t>Sample Social Purpose Statements (Global)</a:t>
            </a:r>
            <a:endParaRPr lang="en-US" dirty="0">
              <a:solidFill>
                <a:srgbClr val="5C88DA"/>
              </a:solidFill>
              <a:latin typeface="+mn-lt"/>
              <a:sym typeface="Avenir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1F652B-8501-AFD6-7056-DD4098F6E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938" y="3330170"/>
            <a:ext cx="2834871" cy="2532366"/>
          </a:xfrm>
        </p:spPr>
        <p:txBody>
          <a:bodyPr>
            <a:normAutofit/>
          </a:bodyPr>
          <a:lstStyle/>
          <a:p>
            <a:r>
              <a:rPr lang="en-US" sz="2800" dirty="0"/>
              <a:t>To inspire makers and innovators </a:t>
            </a:r>
            <a:br>
              <a:rPr lang="en-US" sz="2800" dirty="0"/>
            </a:br>
            <a:r>
              <a:rPr lang="en-US" sz="2800" dirty="0"/>
              <a:t>to create a more sustainable world.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F55B9C-233B-C307-4839-A9757D5E39D3}"/>
              </a:ext>
            </a:extLst>
          </p:cNvPr>
          <p:cNvCxnSpPr>
            <a:cxnSpLocks/>
          </p:cNvCxnSpPr>
          <p:nvPr/>
        </p:nvCxnSpPr>
        <p:spPr>
          <a:xfrm>
            <a:off x="3780818" y="1893651"/>
            <a:ext cx="0" cy="3450077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F451DB-4FD1-CD63-B5A8-A681EE381178}"/>
              </a:ext>
            </a:extLst>
          </p:cNvPr>
          <p:cNvCxnSpPr>
            <a:cxnSpLocks/>
          </p:cNvCxnSpPr>
          <p:nvPr/>
        </p:nvCxnSpPr>
        <p:spPr>
          <a:xfrm>
            <a:off x="7289261" y="1893651"/>
            <a:ext cx="0" cy="3450077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10D9C1F-6C1B-6FA8-982D-95E0832FA906}"/>
              </a:ext>
            </a:extLst>
          </p:cNvPr>
          <p:cNvSpPr txBox="1">
            <a:spLocks/>
          </p:cNvSpPr>
          <p:nvPr/>
        </p:nvSpPr>
        <p:spPr>
          <a:xfrm>
            <a:off x="3985275" y="3330170"/>
            <a:ext cx="2610078" cy="2071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To bring health through food to as many people as possible. </a:t>
            </a:r>
          </a:p>
        </p:txBody>
      </p:sp>
      <p:pic>
        <p:nvPicPr>
          <p:cNvPr id="15" name="Picture 1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4142DC8-FDA7-39E8-A3E0-36814BA3A0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6727" y="4572000"/>
            <a:ext cx="2365273" cy="2286000"/>
          </a:xfrm>
          <a:prstGeom prst="rect">
            <a:avLst/>
          </a:prstGeom>
        </p:spPr>
      </p:pic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0C089B81-52F1-A477-7AD0-67F217CA6A46}"/>
              </a:ext>
            </a:extLst>
          </p:cNvPr>
          <p:cNvSpPr txBox="1">
            <a:spLocks/>
          </p:cNvSpPr>
          <p:nvPr/>
        </p:nvSpPr>
        <p:spPr>
          <a:xfrm>
            <a:off x="7572616" y="3330170"/>
            <a:ext cx="3011078" cy="1940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To create chemistry for a sustainable future.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019CA-63C9-30D9-F6C5-405E72060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75" y="1877651"/>
            <a:ext cx="1409311" cy="8795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A70977-4894-7244-8ACA-6EA246B7D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091" y="1972679"/>
            <a:ext cx="1502521" cy="68951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CDE6F0A-303F-51F7-49FB-4CE841661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08" y="2057197"/>
            <a:ext cx="1400046" cy="70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458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F86D51-6805-3C44-DF39-44D2623810FD}"/>
              </a:ext>
            </a:extLst>
          </p:cNvPr>
          <p:cNvSpPr/>
          <p:nvPr/>
        </p:nvSpPr>
        <p:spPr bwMode="auto">
          <a:xfrm>
            <a:off x="847495" y="1505415"/>
            <a:ext cx="2408661" cy="48730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43326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685E9C-F70E-6809-0081-5DE1334A58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70" y="1804317"/>
            <a:ext cx="2149831" cy="1209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EA90E3-73E9-E826-7038-CBF05684A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108" y="1828167"/>
            <a:ext cx="1237636" cy="1161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445FBD-80C6-D45D-74EA-3CE92FE4DF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686" y="1892273"/>
            <a:ext cx="2027984" cy="1033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6A87F-97CF-62D0-BED5-BA7F1314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9104582" cy="942975"/>
          </a:xfrm>
        </p:spPr>
        <p:txBody>
          <a:bodyPr>
            <a:noAutofit/>
          </a:bodyPr>
          <a:lstStyle/>
          <a:p>
            <a:r>
              <a:rPr lang="en-CA" dirty="0">
                <a:solidFill>
                  <a:srgbClr val="5C88DA"/>
                </a:solidFill>
                <a:latin typeface="+mn-lt"/>
              </a:rPr>
              <a:t>Sample Social Purpose Statements (CDN)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1F652B-8501-AFD6-7056-DD4098F6E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939" y="3330170"/>
            <a:ext cx="2445763" cy="2000587"/>
          </a:xfrm>
        </p:spPr>
        <p:txBody>
          <a:bodyPr>
            <a:normAutofit/>
          </a:bodyPr>
          <a:lstStyle/>
          <a:p>
            <a:r>
              <a:rPr lang="en-US" sz="2800" dirty="0"/>
              <a:t>To keep the planet cold and the people on it warm.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F55B9C-233B-C307-4839-A9757D5E39D3}"/>
              </a:ext>
            </a:extLst>
          </p:cNvPr>
          <p:cNvCxnSpPr>
            <a:cxnSpLocks/>
          </p:cNvCxnSpPr>
          <p:nvPr/>
        </p:nvCxnSpPr>
        <p:spPr>
          <a:xfrm>
            <a:off x="3780818" y="1893651"/>
            <a:ext cx="0" cy="3450077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F451DB-4FD1-CD63-B5A8-A681EE381178}"/>
              </a:ext>
            </a:extLst>
          </p:cNvPr>
          <p:cNvCxnSpPr>
            <a:cxnSpLocks/>
          </p:cNvCxnSpPr>
          <p:nvPr/>
        </p:nvCxnSpPr>
        <p:spPr>
          <a:xfrm>
            <a:off x="7289261" y="1893651"/>
            <a:ext cx="0" cy="3450077"/>
          </a:xfrm>
          <a:prstGeom prst="line">
            <a:avLst/>
          </a:prstGeom>
          <a:ln>
            <a:solidFill>
              <a:srgbClr val="FF03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10D9C1F-6C1B-6FA8-982D-95E0832FA906}"/>
              </a:ext>
            </a:extLst>
          </p:cNvPr>
          <p:cNvSpPr txBox="1">
            <a:spLocks/>
          </p:cNvSpPr>
          <p:nvPr/>
        </p:nvSpPr>
        <p:spPr>
          <a:xfrm>
            <a:off x="3985275" y="3330170"/>
            <a:ext cx="2298794" cy="2071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To boldly grow the good in business and in life.</a:t>
            </a:r>
          </a:p>
        </p:txBody>
      </p:sp>
      <p:pic>
        <p:nvPicPr>
          <p:cNvPr id="15" name="Picture 1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4142DC8-FDA7-39E8-A3E0-36814BA3A0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6727" y="4572000"/>
            <a:ext cx="2365273" cy="2286000"/>
          </a:xfrm>
          <a:prstGeom prst="rect">
            <a:avLst/>
          </a:prstGeom>
        </p:spPr>
      </p:pic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0C089B81-52F1-A477-7AD0-67F217CA6A46}"/>
              </a:ext>
            </a:extLst>
          </p:cNvPr>
          <p:cNvSpPr txBox="1">
            <a:spLocks/>
          </p:cNvSpPr>
          <p:nvPr/>
        </p:nvSpPr>
        <p:spPr>
          <a:xfrm>
            <a:off x="7572616" y="3330170"/>
            <a:ext cx="2998107" cy="1940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i="0" kern="12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300"/>
              </a:spcAft>
              <a:buFont typeface="Arial" panose="020B0604020202020204" pitchFamily="34" charset="0"/>
              <a:buNone/>
              <a:defRPr sz="2000" b="0" kern="1200">
                <a:solidFill>
                  <a:srgbClr val="DA291C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all" spc="100" baseline="0">
                <a:solidFill>
                  <a:srgbClr val="001E6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C88DA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A291C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rgbClr val="001E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To reimagine commerce in ways that build a more fulfilling and lasting world.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5610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F837ED-5F3C-6C0C-3E97-9ED41580DFE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232074" y="2050778"/>
            <a:ext cx="2980706" cy="3562444"/>
          </a:xfrm>
        </p:spPr>
        <p:txBody>
          <a:bodyPr>
            <a:normAutofit/>
          </a:bodyPr>
          <a:lstStyle/>
          <a:p>
            <a:r>
              <a:rPr lang="en-CA" sz="2800" dirty="0"/>
              <a:t>40% of the TSX60 list of Canada’s largest, publicly traded companies have a purpose to create a better world.</a:t>
            </a:r>
          </a:p>
        </p:txBody>
      </p:sp>
      <p:pic>
        <p:nvPicPr>
          <p:cNvPr id="13" name="Content Placeholder 12" descr="A blue and red book with a blue and white background&#10;&#10;AI-generated content may be incorrect.">
            <a:extLst>
              <a:ext uri="{FF2B5EF4-FFF2-40B4-BE49-F238E27FC236}">
                <a16:creationId xmlns:a16="http://schemas.microsoft.com/office/drawing/2014/main" id="{165DE0FF-E5F8-5717-A8A8-71EEBAF078DA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2"/>
          <a:stretch>
            <a:fillRect/>
          </a:stretch>
        </p:blipFill>
        <p:spPr>
          <a:xfrm>
            <a:off x="447621" y="273947"/>
            <a:ext cx="6300876" cy="6304983"/>
          </a:xfrm>
        </p:spPr>
      </p:pic>
    </p:spTree>
    <p:extLst>
      <p:ext uri="{BB962C8B-B14F-4D97-AF65-F5344CB8AC3E}">
        <p14:creationId xmlns:p14="http://schemas.microsoft.com/office/powerpoint/2010/main" val="432263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C44CA2-0CED-D89D-E590-F83F7FA4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46" y="403040"/>
            <a:ext cx="10063820" cy="1281113"/>
          </a:xfrm>
        </p:spPr>
        <p:txBody>
          <a:bodyPr>
            <a:normAutofit/>
          </a:bodyPr>
          <a:lstStyle/>
          <a:p>
            <a:r>
              <a:rPr lang="en-CA" dirty="0">
                <a:latin typeface="+mn-lt"/>
              </a:rPr>
              <a:t>38% of Canadian SMEs have or plan to develop a social purpose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FCDFE-4584-4E8E-4B0F-2B3FA13F6C75}"/>
              </a:ext>
            </a:extLst>
          </p:cNvPr>
          <p:cNvSpPr txBox="1"/>
          <p:nvPr/>
        </p:nvSpPr>
        <p:spPr>
          <a:xfrm>
            <a:off x="866588" y="6195735"/>
            <a:ext cx="9621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1D6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Source: Angus Reid Forum survey commissioned by Filene Research, 600 Canadian SMEs with revenues between $250,000 and $5M.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1D62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4342A9-F0FB-2A29-292E-5DBF4DBCE5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045" t="36110" r="3580"/>
          <a:stretch>
            <a:fillRect/>
          </a:stretch>
        </p:blipFill>
        <p:spPr>
          <a:xfrm>
            <a:off x="669302" y="2087417"/>
            <a:ext cx="9818363" cy="374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15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E2964C-4E70-4CAA-DDCA-7BA8E06A9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00" y="365125"/>
            <a:ext cx="8919538" cy="942975"/>
          </a:xfrm>
        </p:spPr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Business Case for Social Purpose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7DA191-C3FD-EFCF-0143-41587AE30EDA}"/>
              </a:ext>
            </a:extLst>
          </p:cNvPr>
          <p:cNvGrpSpPr/>
          <p:nvPr/>
        </p:nvGrpSpPr>
        <p:grpSpPr>
          <a:xfrm>
            <a:off x="4330878" y="2002870"/>
            <a:ext cx="3351318" cy="1640825"/>
            <a:chOff x="1145715" y="2208510"/>
            <a:chExt cx="3236996" cy="1423690"/>
          </a:xfrm>
        </p:grpSpPr>
        <p:sp>
          <p:nvSpPr>
            <p:cNvPr id="3" name="Rectangle: Diagonal Corners Rounded 1">
              <a:extLst>
                <a:ext uri="{FF2B5EF4-FFF2-40B4-BE49-F238E27FC236}">
                  <a16:creationId xmlns:a16="http://schemas.microsoft.com/office/drawing/2014/main" id="{AFE5EAE7-7272-2BAF-534B-FB350B25F973}"/>
                </a:ext>
              </a:extLst>
            </p:cNvPr>
            <p:cNvSpPr/>
            <p:nvPr/>
          </p:nvSpPr>
          <p:spPr>
            <a:xfrm>
              <a:off x="1168400" y="2208510"/>
              <a:ext cx="3214311" cy="1423690"/>
            </a:xfrm>
            <a:prstGeom prst="round2DiagRect">
              <a:avLst/>
            </a:prstGeom>
            <a:solidFill>
              <a:schemeClr val="tx2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A547C5-E436-AE69-E69E-E24CB9D976BA}"/>
                </a:ext>
              </a:extLst>
            </p:cNvPr>
            <p:cNvSpPr txBox="1"/>
            <p:nvPr/>
          </p:nvSpPr>
          <p:spPr>
            <a:xfrm>
              <a:off x="1145715" y="2559839"/>
              <a:ext cx="3214311" cy="721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Attract, Retain and Engage Customers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E655D30-8E16-71F5-4D70-ED152C73D22F}"/>
              </a:ext>
            </a:extLst>
          </p:cNvPr>
          <p:cNvGrpSpPr/>
          <p:nvPr/>
        </p:nvGrpSpPr>
        <p:grpSpPr>
          <a:xfrm>
            <a:off x="820602" y="2002870"/>
            <a:ext cx="3327832" cy="1640825"/>
            <a:chOff x="4491876" y="2208509"/>
            <a:chExt cx="3214311" cy="1423690"/>
          </a:xfrm>
        </p:grpSpPr>
        <p:sp>
          <p:nvSpPr>
            <p:cNvPr id="8" name="Rectangle: Diagonal Corners Rounded 21">
              <a:extLst>
                <a:ext uri="{FF2B5EF4-FFF2-40B4-BE49-F238E27FC236}">
                  <a16:creationId xmlns:a16="http://schemas.microsoft.com/office/drawing/2014/main" id="{16C4F0D4-3FFB-FFA7-7AA0-70245D744C7A}"/>
                </a:ext>
              </a:extLst>
            </p:cNvPr>
            <p:cNvSpPr/>
            <p:nvPr/>
          </p:nvSpPr>
          <p:spPr>
            <a:xfrm>
              <a:off x="4491876" y="2208509"/>
              <a:ext cx="3214311" cy="1423690"/>
            </a:xfrm>
            <a:prstGeom prst="round2DiagRect">
              <a:avLst/>
            </a:prstGeom>
            <a:solidFill>
              <a:schemeClr val="tx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A10894-2B3E-EB88-1110-3C1F7E9B6F24}"/>
                </a:ext>
              </a:extLst>
            </p:cNvPr>
            <p:cNvSpPr txBox="1"/>
            <p:nvPr/>
          </p:nvSpPr>
          <p:spPr>
            <a:xfrm>
              <a:off x="4533991" y="2528119"/>
              <a:ext cx="3162302" cy="721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Recruit, Retain and Engage Employees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9B4ED0-5187-E519-EFD3-21D4BD9330AC}"/>
              </a:ext>
            </a:extLst>
          </p:cNvPr>
          <p:cNvGrpSpPr/>
          <p:nvPr/>
        </p:nvGrpSpPr>
        <p:grpSpPr>
          <a:xfrm>
            <a:off x="7851670" y="2002870"/>
            <a:ext cx="3327832" cy="1640825"/>
            <a:chOff x="7809290" y="2208509"/>
            <a:chExt cx="3214311" cy="1423690"/>
          </a:xfrm>
        </p:grpSpPr>
        <p:sp>
          <p:nvSpPr>
            <p:cNvPr id="11" name="Rectangle: Diagonal Corners Rounded 22">
              <a:extLst>
                <a:ext uri="{FF2B5EF4-FFF2-40B4-BE49-F238E27FC236}">
                  <a16:creationId xmlns:a16="http://schemas.microsoft.com/office/drawing/2014/main" id="{7B84F98E-F040-D36F-7435-328469CBF36D}"/>
                </a:ext>
              </a:extLst>
            </p:cNvPr>
            <p:cNvSpPr/>
            <p:nvPr/>
          </p:nvSpPr>
          <p:spPr>
            <a:xfrm>
              <a:off x="7809290" y="2208509"/>
              <a:ext cx="3214311" cy="1423690"/>
            </a:xfrm>
            <a:prstGeom prst="round2DiagRect">
              <a:avLst/>
            </a:prstGeom>
            <a:solidFill>
              <a:srgbClr val="656565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9DD67C-3B26-B9A8-674C-F390E046FDA0}"/>
                </a:ext>
              </a:extLst>
            </p:cNvPr>
            <p:cNvSpPr txBox="1"/>
            <p:nvPr/>
          </p:nvSpPr>
          <p:spPr>
            <a:xfrm>
              <a:off x="7893049" y="2404660"/>
              <a:ext cx="3111500" cy="1041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Strengthen Relationships and Enable Collaboration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FB30E7-CEFD-70A6-93EA-4E0FCB523DEC}"/>
              </a:ext>
            </a:extLst>
          </p:cNvPr>
          <p:cNvGrpSpPr/>
          <p:nvPr/>
        </p:nvGrpSpPr>
        <p:grpSpPr>
          <a:xfrm>
            <a:off x="810358" y="3794169"/>
            <a:ext cx="3327833" cy="1640825"/>
            <a:chOff x="1168400" y="3762762"/>
            <a:chExt cx="3214312" cy="1423690"/>
          </a:xfrm>
        </p:grpSpPr>
        <p:sp>
          <p:nvSpPr>
            <p:cNvPr id="14" name="Rectangle: Diagonal Corners Rounded 24">
              <a:extLst>
                <a:ext uri="{FF2B5EF4-FFF2-40B4-BE49-F238E27FC236}">
                  <a16:creationId xmlns:a16="http://schemas.microsoft.com/office/drawing/2014/main" id="{C22D5FE4-CFA7-F919-28B4-ABEB1B29939C}"/>
                </a:ext>
              </a:extLst>
            </p:cNvPr>
            <p:cNvSpPr/>
            <p:nvPr/>
          </p:nvSpPr>
          <p:spPr>
            <a:xfrm>
              <a:off x="1168400" y="3762762"/>
              <a:ext cx="3214311" cy="1423690"/>
            </a:xfrm>
            <a:prstGeom prst="round2DiagRect">
              <a:avLst/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356E95F-35FC-45BC-8E4B-03D13B25F5C1}"/>
                </a:ext>
              </a:extLst>
            </p:cNvPr>
            <p:cNvSpPr txBox="1"/>
            <p:nvPr/>
          </p:nvSpPr>
          <p:spPr>
            <a:xfrm>
              <a:off x="1168400" y="4015804"/>
              <a:ext cx="3214312" cy="1041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Strengthen Operating Context and Increase Trust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3FB606-6E92-1708-3BF2-90B8B8F29B5C}"/>
              </a:ext>
            </a:extLst>
          </p:cNvPr>
          <p:cNvGrpSpPr/>
          <p:nvPr/>
        </p:nvGrpSpPr>
        <p:grpSpPr>
          <a:xfrm>
            <a:off x="4278861" y="3794170"/>
            <a:ext cx="3349585" cy="1640825"/>
            <a:chOff x="4491876" y="3762761"/>
            <a:chExt cx="3235322" cy="1423690"/>
          </a:xfrm>
        </p:grpSpPr>
        <p:sp>
          <p:nvSpPr>
            <p:cNvPr id="17" name="Rectangle: Diagonal Corners Rounded 26">
              <a:extLst>
                <a:ext uri="{FF2B5EF4-FFF2-40B4-BE49-F238E27FC236}">
                  <a16:creationId xmlns:a16="http://schemas.microsoft.com/office/drawing/2014/main" id="{9C615712-E8E0-0B92-ACF5-D57634FC3147}"/>
                </a:ext>
              </a:extLst>
            </p:cNvPr>
            <p:cNvSpPr/>
            <p:nvPr/>
          </p:nvSpPr>
          <p:spPr>
            <a:xfrm>
              <a:off x="4491876" y="3762761"/>
              <a:ext cx="3214311" cy="1423690"/>
            </a:xfrm>
            <a:prstGeom prst="round2DiagRect">
              <a:avLst/>
            </a:prstGeom>
            <a:solidFill>
              <a:srgbClr val="7030A0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2080D0-84E2-BDA9-2835-A783181DE330}"/>
                </a:ext>
              </a:extLst>
            </p:cNvPr>
            <p:cNvSpPr txBox="1"/>
            <p:nvPr/>
          </p:nvSpPr>
          <p:spPr>
            <a:xfrm>
              <a:off x="4554909" y="3953861"/>
              <a:ext cx="3172289" cy="1041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Enhance Financial Performance and  Access to Capital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CF7C8D-3E8E-460C-2D88-8E03F0322A7E}"/>
              </a:ext>
            </a:extLst>
          </p:cNvPr>
          <p:cNvGrpSpPr/>
          <p:nvPr/>
        </p:nvGrpSpPr>
        <p:grpSpPr>
          <a:xfrm>
            <a:off x="7797920" y="3794169"/>
            <a:ext cx="3327832" cy="1640825"/>
            <a:chOff x="7809290" y="3762761"/>
            <a:chExt cx="3214311" cy="1423690"/>
          </a:xfrm>
        </p:grpSpPr>
        <p:sp>
          <p:nvSpPr>
            <p:cNvPr id="20" name="Rectangle: Diagonal Corners Rounded 28">
              <a:extLst>
                <a:ext uri="{FF2B5EF4-FFF2-40B4-BE49-F238E27FC236}">
                  <a16:creationId xmlns:a16="http://schemas.microsoft.com/office/drawing/2014/main" id="{E6A5A33E-5009-7544-C612-DDE701A5570F}"/>
                </a:ext>
              </a:extLst>
            </p:cNvPr>
            <p:cNvSpPr/>
            <p:nvPr/>
          </p:nvSpPr>
          <p:spPr>
            <a:xfrm>
              <a:off x="7809290" y="3762761"/>
              <a:ext cx="3214311" cy="1423690"/>
            </a:xfrm>
            <a:prstGeom prst="round2DiagRect">
              <a:avLst/>
            </a:prstGeom>
            <a:solidFill>
              <a:schemeClr val="accent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3E0EF2-1B7D-936B-C572-2B4692D34961}"/>
                </a:ext>
              </a:extLst>
            </p:cNvPr>
            <p:cNvSpPr txBox="1"/>
            <p:nvPr/>
          </p:nvSpPr>
          <p:spPr>
            <a:xfrm>
              <a:off x="7975689" y="3953863"/>
              <a:ext cx="2862594" cy="1041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Increase Innovation and Enhance Resiliency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225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71813-3B91-2B1D-7AF3-AC6ABB801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+mn-lt"/>
              </a:rPr>
              <a:t>Key Implementation 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96284-9D06-E382-9D25-AF48C0F10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Board:</a:t>
            </a:r>
            <a:r>
              <a:rPr lang="en-CA" dirty="0"/>
              <a:t> Update Terms of Reference to include Purpose Oversight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Employees:</a:t>
            </a:r>
            <a:r>
              <a:rPr lang="en-CA" dirty="0"/>
              <a:t> Educate and engage employees and build into employee experience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Decisions: </a:t>
            </a:r>
            <a:r>
              <a:rPr lang="en-CA" dirty="0"/>
              <a:t>Adopt a social purpose decision lens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Strategy:</a:t>
            </a:r>
            <a:r>
              <a:rPr lang="en-CA" dirty="0"/>
              <a:t> Include social purpose goals and targets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Incentives:</a:t>
            </a:r>
            <a:r>
              <a:rPr lang="en-CA" dirty="0"/>
              <a:t> Include in compensation and performance objectives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Products: </a:t>
            </a:r>
            <a:r>
              <a:rPr lang="en-CA" dirty="0"/>
              <a:t>Embed social purpose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Stakeholders: </a:t>
            </a:r>
            <a:r>
              <a:rPr lang="en-CA" dirty="0"/>
              <a:t>Consult and mobilize stakeholders on the social purpose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1" dirty="0"/>
              <a:t>Reporting:</a:t>
            </a:r>
            <a:r>
              <a:rPr lang="en-CA" dirty="0"/>
              <a:t> Disclose social purpose progress</a:t>
            </a:r>
          </a:p>
        </p:txBody>
      </p:sp>
    </p:spTree>
    <p:extLst>
      <p:ext uri="{BB962C8B-B14F-4D97-AF65-F5344CB8AC3E}">
        <p14:creationId xmlns:p14="http://schemas.microsoft.com/office/powerpoint/2010/main" val="1229951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7A112-A0A5-A1DB-8744-3FEE47BC1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+mn-lt"/>
              </a:rPr>
              <a:t>Canadian Purpose Economy Project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BD98-FE68-FA4B-3539-3E420615E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599" y="1825625"/>
            <a:ext cx="9516574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CPEP is a project of the Canadian Business for Social Responsibility (CBSR) Education Foundation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Foundation is a registered Canadian charity that provides financial administration and institutional support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069855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073D-0B14-4F9C-C7BA-7FE7EC662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3999" y="3353081"/>
            <a:ext cx="9325080" cy="2187290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  <a:cs typeface="Arial"/>
              </a:rPr>
              <a:t>Join us!</a:t>
            </a:r>
            <a:br>
              <a:rPr lang="en-US" dirty="0">
                <a:latin typeface="+mn-lt"/>
                <a:cs typeface="Arial"/>
              </a:rPr>
            </a:br>
            <a:endParaRPr lang="en-US" dirty="0">
              <a:latin typeface="+mn-lt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332A9-BA23-CC37-8A40-4210E7C6B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4000" y="5530395"/>
            <a:ext cx="5195040" cy="17884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purposeeconomy.ca</a:t>
            </a:r>
          </a:p>
        </p:txBody>
      </p:sp>
    </p:spTree>
    <p:extLst>
      <p:ext uri="{BB962C8B-B14F-4D97-AF65-F5344CB8AC3E}">
        <p14:creationId xmlns:p14="http://schemas.microsoft.com/office/powerpoint/2010/main" val="813947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BA7B-5F9B-3D50-BDCA-EF21F5CE1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+mn-lt"/>
              </a:rPr>
              <a:t>Social Purpose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62003C-8C7D-7712-799B-B2D92DF68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Canadian Purpose Economy Project; </a:t>
            </a:r>
            <a:r>
              <a:rPr lang="en-US" dirty="0" err="1">
                <a:latin typeface="+mj-lt"/>
              </a:rPr>
              <a:t>purposeeconomy.ca</a:t>
            </a:r>
            <a:r>
              <a:rPr lang="en-US" dirty="0">
                <a:latin typeface="+mj-lt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Sign up for the newsletter, follow us on LinkedIn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Access our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Social Purpose Company: CEO to sign the Call to Purpose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Other companies: raise awareness of social purpose internally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Open to sponsorship, funding and partnerships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Refer us to associations in your network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01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PEP Theme Colors">
      <a:dk1>
        <a:srgbClr val="001D62"/>
      </a:dk1>
      <a:lt1>
        <a:srgbClr val="FEFFFF"/>
      </a:lt1>
      <a:dk2>
        <a:srgbClr val="5B87DA"/>
      </a:dk2>
      <a:lt2>
        <a:srgbClr val="FEFFFF"/>
      </a:lt2>
      <a:accent1>
        <a:srgbClr val="DA281C"/>
      </a:accent1>
      <a:accent2>
        <a:srgbClr val="5B87DA"/>
      </a:accent2>
      <a:accent3>
        <a:srgbClr val="A192B2"/>
      </a:accent3>
      <a:accent4>
        <a:srgbClr val="001D62"/>
      </a:accent4>
      <a:accent5>
        <a:srgbClr val="9FAEE5"/>
      </a:accent5>
      <a:accent6>
        <a:srgbClr val="941100"/>
      </a:accent6>
      <a:hlink>
        <a:srgbClr val="0563C1"/>
      </a:hlink>
      <a:folHlink>
        <a:srgbClr val="9FAEE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817FAC5C-C468-834E-A231-E1487CC3EF4A}" vid="{31A90ED2-B910-C34C-83F4-DC40544F197F}"/>
    </a:ext>
  </a:extLst>
</a:theme>
</file>

<file path=ppt/theme/theme2.xml><?xml version="1.0" encoding="utf-8"?>
<a:theme xmlns:a="http://schemas.openxmlformats.org/drawingml/2006/main" name="1_Office Theme">
  <a:themeElements>
    <a:clrScheme name="CPEP Theme Colors">
      <a:dk1>
        <a:srgbClr val="001D62"/>
      </a:dk1>
      <a:lt1>
        <a:srgbClr val="FEFFFF"/>
      </a:lt1>
      <a:dk2>
        <a:srgbClr val="5B87DA"/>
      </a:dk2>
      <a:lt2>
        <a:srgbClr val="FEFFFF"/>
      </a:lt2>
      <a:accent1>
        <a:srgbClr val="DA281C"/>
      </a:accent1>
      <a:accent2>
        <a:srgbClr val="5B87DA"/>
      </a:accent2>
      <a:accent3>
        <a:srgbClr val="A192B2"/>
      </a:accent3>
      <a:accent4>
        <a:srgbClr val="001D62"/>
      </a:accent4>
      <a:accent5>
        <a:srgbClr val="9FAEE5"/>
      </a:accent5>
      <a:accent6>
        <a:srgbClr val="941100"/>
      </a:accent6>
      <a:hlink>
        <a:srgbClr val="0563C1"/>
      </a:hlink>
      <a:folHlink>
        <a:srgbClr val="9FAEE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817FAC5C-C468-834E-A231-E1487CC3EF4A}" vid="{31A90ED2-B910-C34C-83F4-DC40544F197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D5DC0D21C7884DA5DAEED201D94D39" ma:contentTypeVersion="0" ma:contentTypeDescription="Create a new document." ma:contentTypeScope="" ma:versionID="055a04253ef12f0f4e600b59e8c7507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4f15b030d40ffca33e4aeb8eb001f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64BCAA-8625-45D4-8300-D9252A1823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331CEF-B019-4C62-BF13-DDA5FD6056E1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3250</TotalTime>
  <Words>1206</Words>
  <Application>Microsoft Macintosh PowerPoint</Application>
  <PresentationFormat>Widescreen</PresentationFormat>
  <Paragraphs>167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Aptos</vt:lpstr>
      <vt:lpstr>Arial</vt:lpstr>
      <vt:lpstr>Calibri</vt:lpstr>
      <vt:lpstr>Franklin Gothic Book</vt:lpstr>
      <vt:lpstr>Franklin Gothic Medium</vt:lpstr>
      <vt:lpstr>Open Sans</vt:lpstr>
      <vt:lpstr>Segoe UI</vt:lpstr>
      <vt:lpstr>Verdana</vt:lpstr>
      <vt:lpstr>Office Theme</vt:lpstr>
      <vt:lpstr>1_Office Theme</vt:lpstr>
      <vt:lpstr>Introduction to Social Purpose</vt:lpstr>
      <vt:lpstr>Copyright Information</vt:lpstr>
      <vt:lpstr>Definition of Social Purpose Business</vt:lpstr>
      <vt:lpstr>Our Vision</vt:lpstr>
      <vt:lpstr>The problems we are solving </vt:lpstr>
      <vt:lpstr>How? Leverage Points</vt:lpstr>
      <vt:lpstr>Towards a Purpose Economy</vt:lpstr>
      <vt:lpstr>Influence on Frameworks and Standards</vt:lpstr>
      <vt:lpstr>Social Purpose Business Ecosystem</vt:lpstr>
      <vt:lpstr>BlackRock on the Purpose Value Proposition</vt:lpstr>
      <vt:lpstr>Mission, vision, purpose definitions</vt:lpstr>
      <vt:lpstr>Purpose Aligns Vision, Culture, Strategy</vt:lpstr>
      <vt:lpstr>How does an organization uncover its ‘Best Fit’ Social Purpose?</vt:lpstr>
      <vt:lpstr>PowerPoint Presentation</vt:lpstr>
      <vt:lpstr>Maple Leaf Foods Example</vt:lpstr>
      <vt:lpstr>Four Types of Purpose</vt:lpstr>
      <vt:lpstr>Social Purpose vs. CSR or ESG</vt:lpstr>
      <vt:lpstr>Sample Social Purpose Statements (Global)</vt:lpstr>
      <vt:lpstr>Sample Social Purpose Statements (CDN)</vt:lpstr>
      <vt:lpstr>PowerPoint Presentation</vt:lpstr>
      <vt:lpstr>38% of Canadian SMEs have or plan to develop a social purpose</vt:lpstr>
      <vt:lpstr>Business Case for Social Purpose</vt:lpstr>
      <vt:lpstr>Key Implementation Steps </vt:lpstr>
      <vt:lpstr>Canadian Purpose Economy Project Home</vt:lpstr>
      <vt:lpstr>Join us! </vt:lpstr>
      <vt:lpstr>Social Purpose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Sherry Pomerleau</dc:creator>
  <cp:lastModifiedBy>Charlie Southwood</cp:lastModifiedBy>
  <cp:revision>140</cp:revision>
  <cp:lastPrinted>2024-02-16T13:57:33Z</cp:lastPrinted>
  <dcterms:created xsi:type="dcterms:W3CDTF">2023-01-12T02:16:56Z</dcterms:created>
  <dcterms:modified xsi:type="dcterms:W3CDTF">2026-07-09T15:40:19Z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